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358" r:id="rId2"/>
    <p:sldId id="384" r:id="rId3"/>
    <p:sldId id="396" r:id="rId4"/>
    <p:sldId id="315" r:id="rId5"/>
    <p:sldId id="397" r:id="rId6"/>
    <p:sldId id="412" r:id="rId7"/>
    <p:sldId id="291" r:id="rId8"/>
    <p:sldId id="411" r:id="rId9"/>
    <p:sldId id="413" r:id="rId10"/>
    <p:sldId id="414" r:id="rId11"/>
    <p:sldId id="405" r:id="rId12"/>
    <p:sldId id="416" r:id="rId13"/>
    <p:sldId id="417" r:id="rId14"/>
    <p:sldId id="418" r:id="rId15"/>
    <p:sldId id="419" r:id="rId16"/>
    <p:sldId id="420" r:id="rId17"/>
    <p:sldId id="406" r:id="rId18"/>
    <p:sldId id="401" r:id="rId19"/>
    <p:sldId id="410" r:id="rId20"/>
    <p:sldId id="408" r:id="rId21"/>
    <p:sldId id="409" r:id="rId22"/>
    <p:sldId id="402" r:id="rId23"/>
    <p:sldId id="421" r:id="rId24"/>
    <p:sldId id="415" r:id="rId25"/>
    <p:sldId id="422" r:id="rId26"/>
    <p:sldId id="362" r:id="rId27"/>
    <p:sldId id="317" r:id="rId28"/>
    <p:sldId id="316" r:id="rId29"/>
    <p:sldId id="282" r:id="rId30"/>
    <p:sldId id="36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 Foley" initials="JF" lastIdx="2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B5C29"/>
    <a:srgbClr val="5C04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2" autoAdjust="0"/>
    <p:restoredTop sz="91489" autoAdjust="0"/>
  </p:normalViewPr>
  <p:slideViewPr>
    <p:cSldViewPr>
      <p:cViewPr>
        <p:scale>
          <a:sx n="100" d="100"/>
          <a:sy n="100" d="100"/>
        </p:scale>
        <p:origin x="264" y="312"/>
      </p:cViewPr>
      <p:guideLst>
        <p:guide orient="horz" pos="2160"/>
        <p:guide pos="2880"/>
      </p:guideLst>
    </p:cSldViewPr>
  </p:slideViewPr>
  <p:outlineViewPr>
    <p:cViewPr>
      <p:scale>
        <a:sx n="33" d="100"/>
        <a:sy n="33" d="100"/>
      </p:scale>
      <p:origin x="0" y="-4392"/>
    </p:cViewPr>
  </p:outlineViewPr>
  <p:notesTextViewPr>
    <p:cViewPr>
      <p:scale>
        <a:sx n="150" d="100"/>
        <a:sy n="150" d="100"/>
      </p:scale>
      <p:origin x="0" y="0"/>
    </p:cViewPr>
  </p:notesTextViewPr>
  <p:sorterViewPr>
    <p:cViewPr>
      <p:scale>
        <a:sx n="100" d="100"/>
        <a:sy n="100" d="100"/>
      </p:scale>
      <p:origin x="0" y="-322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12T12:52:54.293" idx="8">
    <p:pos x="10" y="10"/>
    <p:text>Recalling the metal dielectric, and therefore the SPP effective index is frequency dependent, we can ask what the SPP momentum (magnitude of the real part of the SPP wavevector) is as a function of frequency, or the SPP dispersion.  Plotted is the SPP dispersion for a gold/air interface and a gold/glass interface.  The light lines just correspond to omega/c times the refractive index of the dielectric medium (1 for air, 1.5 for glass).  We can see the SPP momentum is larger than the free space momentum.  This means a free space photon cannot excite an SPP.</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03-12T12:52:54.293" idx="8">
    <p:pos x="10" y="10"/>
    <p:text>Recalling the metal dielectric, and therefore the SPP effective index is frequency dependent, we can ask what the SPP momentum (magnitude of the real part of the SPP wavevector) is as a function of frequency, or the SPP dispersion.  Plotted is the SPP dispersion for a gold/air interface and a gold/glass interface.  The light lines just correspond to omega/c times the refractive index of the dielectric medium (1 for air, 1.5 for glass).  We can see the SPP momentum is larger than the free space momentum.  This means a free space photon cannot excite an SPP.</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4-03-12T12:52:54.293" idx="8">
    <p:pos x="10" y="10"/>
    <p:text>Recalling the metal dielectric, and therefore the SPP effective index is frequency dependent, we can ask what the SPP momentum (magnitude of the real part of the SPP wavevector) is as a function of frequency, or the SPP dispersion.  Plotted is the SPP dispersion for a gold/air interface and a gold/glass interface.  The light lines just correspond to omega/c times the refractive index of the dielectric medium (1 for air, 1.5 for glass).  We can see the SPP momentum is larger than the free space momentum.  This means a free space photon cannot excite an SPP.</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4-03-12T12:52:54.293" idx="8">
    <p:pos x="10" y="10"/>
    <p:text>Recalling the metal dielectric, and therefore the SPP effective index is frequency dependent, we can ask what the SPP momentum (magnitude of the real part of the SPP wavevector) is as a function of frequency, or the SPP dispersion.  Plotted is the SPP dispersion for a gold/air interface and a gold/glass interface.  The light lines just correspond to omega/c times the refractive index of the dielectric medium (1 for air, 1.5 for glass).  We can see the SPP momentum is larger than the free space momentum.  This means a free space photon cannot excite an SPP.</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4-03-12T14:17:13.932" idx="14">
    <p:pos x="10" y="10"/>
    <p:text/>
    <p:extLst>
      <p:ext uri="{C676402C-5697-4E1C-873F-D02D1690AC5C}">
        <p15:threadingInfo xmlns:p15="http://schemas.microsoft.com/office/powerpoint/2012/main" timeZoneBias="300"/>
      </p:ext>
    </p:extLst>
  </p:cm>
  <p:cm authorId="1" dt="2014-03-12T14:21:21.459" idx="15">
    <p:pos x="106" y="106"/>
    <p:text>Similar to the standard Snell law for refracting waves between materials with purely real refractive indices, we equate the tangential components of the electric fields, leading to a generalized Snell's law with two terms, one for the real part of the effective indices and one for the imaginary part of the effective indices.  Now, here is where things get really confusing.  On the left hand side of the generalized Snell's law, I am using the standard SPP indices that depend on the metal1 and dielectric 1.  On the right hand side, I am using a set of 'effective indices' which have a different form, which turns out to depend on metal 2 and dielectric 2 as well as metal 1 and dielectric 1!  We cannot determine the refraction angles until we know these effective indices!</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4-03-12T14:17:13.932" idx="14">
    <p:pos x="10" y="10"/>
    <p:text/>
    <p:extLst>
      <p:ext uri="{C676402C-5697-4E1C-873F-D02D1690AC5C}">
        <p15:threadingInfo xmlns:p15="http://schemas.microsoft.com/office/powerpoint/2012/main" timeZoneBias="300"/>
      </p:ext>
    </p:extLst>
  </p:cm>
  <p:cm authorId="1" dt="2014-03-12T14:21:21.459" idx="15">
    <p:pos x="106" y="106"/>
    <p:text>Similar to the standard Snell law for refracting waves between materials with purely real refractive indices, we equate the tangential components of the electric fields, leading to a generalized Snell's law with two terms, one for the real part of the effective indices and one for the imaginary part of the effective indices.  Now, here is where things get really confusing.  On the left hand side of the generalized Snell's law, I am using the standard SPP indices that depend on the metal1 and dielectric 1.  On the right hand side, I am using a set of 'effective indices' which have a different form, which turns out to depend on metal 2 and dielectric 2 as well as metal 1 and dielectric 1!  We cannot determine the refraction angles until we know these effective indices!</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jpe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6" descr="slide footer_green_378.jpg"/>
          <p:cNvPicPr>
            <a:picLocks noChangeAspect="1"/>
          </p:cNvPicPr>
          <p:nvPr/>
        </p:nvPicPr>
        <p:blipFill>
          <a:blip r:embed="rId2"/>
          <a:srcRect/>
          <a:stretch>
            <a:fillRect/>
          </a:stretch>
        </p:blipFill>
        <p:spPr bwMode="auto">
          <a:xfrm>
            <a:off x="0" y="8613775"/>
            <a:ext cx="9144000" cy="530225"/>
          </a:xfrm>
          <a:prstGeom prst="rect">
            <a:avLst/>
          </a:prstGeom>
          <a:noFill/>
          <a:ln w="9525">
            <a:noFill/>
            <a:miter lim="800000"/>
            <a:headEnd/>
            <a:tailEnd/>
          </a:ln>
        </p:spPr>
      </p:pic>
      <p:pic>
        <p:nvPicPr>
          <p:cNvPr id="13" name="Picture 4" descr="slide header_green_378.jpg"/>
          <p:cNvPicPr>
            <a:picLocks noChangeAspect="1"/>
          </p:cNvPicPr>
          <p:nvPr/>
        </p:nvPicPr>
        <p:blipFill>
          <a:blip r:embed="rId3"/>
          <a:srcRect/>
          <a:stretch>
            <a:fillRect/>
          </a:stretch>
        </p:blipFill>
        <p:spPr bwMode="auto">
          <a:xfrm>
            <a:off x="-2286000" y="0"/>
            <a:ext cx="9144000" cy="146050"/>
          </a:xfrm>
          <a:prstGeom prst="rect">
            <a:avLst/>
          </a:prstGeom>
          <a:noFill/>
          <a:ln w="9525">
            <a:noFill/>
            <a:miter lim="800000"/>
            <a:headEnd/>
            <a:tailEnd/>
          </a:ln>
        </p:spPr>
      </p:pic>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952999" y="152400"/>
            <a:ext cx="1903413" cy="304800"/>
          </a:xfrm>
          <a:prstGeom prst="rect">
            <a:avLst/>
          </a:prstGeom>
        </p:spPr>
        <p:txBody>
          <a:bodyPr vert="horz" lIns="91440" tIns="45720" rIns="91440" bIns="45720" rtlCol="0"/>
          <a:lstStyle>
            <a:lvl1pPr algn="r">
              <a:defRPr sz="1200"/>
            </a:lvl1pPr>
          </a:lstStyle>
          <a:p>
            <a:fld id="{80B18B65-4CBA-DB46-9D73-AD0C58E7BE22}" type="datetime1">
              <a:rPr lang="en-US" smtClean="0"/>
              <a:pPr/>
              <a:t>9/12/17</a:t>
            </a:fld>
            <a:endParaRPr lang="en-US" dirty="0"/>
          </a:p>
        </p:txBody>
      </p:sp>
      <p:sp>
        <p:nvSpPr>
          <p:cNvPr id="4" name="Footer Placeholder 3"/>
          <p:cNvSpPr>
            <a:spLocks noGrp="1"/>
          </p:cNvSpPr>
          <p:nvPr>
            <p:ph type="ftr" sz="quarter" idx="2"/>
          </p:nvPr>
        </p:nvSpPr>
        <p:spPr>
          <a:xfrm>
            <a:off x="762000" y="8610601"/>
            <a:ext cx="5486400" cy="228600"/>
          </a:xfrm>
          <a:prstGeom prst="rect">
            <a:avLst/>
          </a:prstGeom>
        </p:spPr>
        <p:txBody>
          <a:bodyPr vert="horz" lIns="91440" tIns="45720" rIns="91440" bIns="45720" rtlCol="0" anchor="b"/>
          <a:lstStyle>
            <a:lvl1pPr algn="l">
              <a:defRPr sz="1200"/>
            </a:lvl1p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3"/>
          </p:nvPr>
        </p:nvSpPr>
        <p:spPr>
          <a:xfrm>
            <a:off x="6324599" y="8685213"/>
            <a:ext cx="531813" cy="457200"/>
          </a:xfrm>
          <a:prstGeom prst="rect">
            <a:avLst/>
          </a:prstGeom>
        </p:spPr>
        <p:txBody>
          <a:bodyPr vert="horz" lIns="91440" tIns="45720" rIns="91440" bIns="45720" rtlCol="0" anchor="b"/>
          <a:lstStyle>
            <a:lvl1pPr algn="r">
              <a:defRPr sz="1200"/>
            </a:lvl1pPr>
          </a:lstStyle>
          <a:p>
            <a:fld id="{9CA05E24-A365-DF40-BF27-0C4D1E380F5C}" type="slidenum">
              <a:rPr lang="en-US" smtClean="0"/>
              <a:pPr/>
              <a:t>‹#›</a:t>
            </a:fld>
            <a:endParaRPr lang="en-US" dirty="0"/>
          </a:p>
        </p:txBody>
      </p:sp>
    </p:spTree>
    <p:extLst>
      <p:ext uri="{BB962C8B-B14F-4D97-AF65-F5344CB8AC3E}">
        <p14:creationId xmlns:p14="http://schemas.microsoft.com/office/powerpoint/2010/main" val="86459856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269693-4B73-3F4B-BE08-27CE2957F7EB}" type="datetime1">
              <a:rPr lang="en-US" smtClean="0"/>
              <a:pPr/>
              <a:t>9/12/17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Go to ”Insert (View) | Header and Footer" to add your organization, sponsor, meeting name here; then, click "Apply to All"</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1A7F71-A600-874B-8C52-75C3F91F2DFD}" type="slidenum">
              <a:rPr lang="en-US" smtClean="0"/>
              <a:pPr/>
              <a:t>‹#›</a:t>
            </a:fld>
            <a:endParaRPr lang="en-US" dirty="0"/>
          </a:p>
        </p:txBody>
      </p:sp>
    </p:spTree>
    <p:extLst>
      <p:ext uri="{BB962C8B-B14F-4D97-AF65-F5344CB8AC3E}">
        <p14:creationId xmlns:p14="http://schemas.microsoft.com/office/powerpoint/2010/main" val="3747348427"/>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1</a:t>
            </a:fld>
            <a:endParaRPr lang="en-US" dirty="0"/>
          </a:p>
        </p:txBody>
      </p:sp>
    </p:spTree>
    <p:extLst>
      <p:ext uri="{BB962C8B-B14F-4D97-AF65-F5344CB8AC3E}">
        <p14:creationId xmlns:p14="http://schemas.microsoft.com/office/powerpoint/2010/main" val="160811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1482CD-C6D5-A44B-8087-9E0BB241B253}" type="slidenum">
              <a:rPr lang="en-US" smtClean="0"/>
              <a:t>18</a:t>
            </a:fld>
            <a:endParaRPr lang="en-US"/>
          </a:p>
        </p:txBody>
      </p:sp>
    </p:spTree>
    <p:extLst>
      <p:ext uri="{BB962C8B-B14F-4D97-AF65-F5344CB8AC3E}">
        <p14:creationId xmlns:p14="http://schemas.microsoft.com/office/powerpoint/2010/main" val="17484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5000" y="201613"/>
            <a:ext cx="5673725" cy="4256087"/>
          </a:xfrm>
        </p:spPr>
      </p:sp>
      <p:sp>
        <p:nvSpPr>
          <p:cNvPr id="3" name="Notes Placeholder 2"/>
          <p:cNvSpPr>
            <a:spLocks noGrp="1"/>
          </p:cNvSpPr>
          <p:nvPr>
            <p:ph type="body" idx="1"/>
          </p:nvPr>
        </p:nvSpPr>
        <p:spPr>
          <a:xfrm>
            <a:off x="145674" y="4548592"/>
            <a:ext cx="6755475" cy="4183380"/>
          </a:xfrm>
        </p:spPr>
        <p:txBody>
          <a:bodyPr>
            <a:normAutofit/>
          </a:bodyPr>
          <a:lstStyle/>
          <a:p>
            <a:endParaRPr lang="en-US" sz="1100" b="0" dirty="0" smtClean="0"/>
          </a:p>
        </p:txBody>
      </p:sp>
      <p:sp>
        <p:nvSpPr>
          <p:cNvPr id="4" name="Slide Number Placeholder 3"/>
          <p:cNvSpPr>
            <a:spLocks noGrp="1"/>
          </p:cNvSpPr>
          <p:nvPr>
            <p:ph type="sldNum" sz="quarter" idx="10"/>
          </p:nvPr>
        </p:nvSpPr>
        <p:spPr/>
        <p:txBody>
          <a:bodyPr/>
          <a:lstStyle/>
          <a:p>
            <a:fld id="{EC0D24A8-AE1B-4D0B-BB6A-3E9A569E283D}" type="slidenum">
              <a:rPr lang="en-US" smtClean="0"/>
              <a:pPr/>
              <a:t>26</a:t>
            </a:fld>
            <a:endParaRPr lang="en-US" dirty="0"/>
          </a:p>
        </p:txBody>
      </p:sp>
    </p:spTree>
    <p:extLst>
      <p:ext uri="{BB962C8B-B14F-4D97-AF65-F5344CB8AC3E}">
        <p14:creationId xmlns:p14="http://schemas.microsoft.com/office/powerpoint/2010/main" val="154032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27</a:t>
            </a:fld>
            <a:endParaRPr lang="en-US" dirty="0"/>
          </a:p>
        </p:txBody>
      </p:sp>
    </p:spTree>
    <p:extLst>
      <p:ext uri="{BB962C8B-B14F-4D97-AF65-F5344CB8AC3E}">
        <p14:creationId xmlns:p14="http://schemas.microsoft.com/office/powerpoint/2010/main" val="75725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28</a:t>
            </a:fld>
            <a:endParaRPr lang="en-US" dirty="0"/>
          </a:p>
        </p:txBody>
      </p:sp>
    </p:spTree>
    <p:extLst>
      <p:ext uri="{BB962C8B-B14F-4D97-AF65-F5344CB8AC3E}">
        <p14:creationId xmlns:p14="http://schemas.microsoft.com/office/powerpoint/2010/main" val="113024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29</a:t>
            </a:fld>
            <a:endParaRPr lang="en-US" dirty="0"/>
          </a:p>
        </p:txBody>
      </p:sp>
    </p:spTree>
    <p:extLst>
      <p:ext uri="{BB962C8B-B14F-4D97-AF65-F5344CB8AC3E}">
        <p14:creationId xmlns:p14="http://schemas.microsoft.com/office/powerpoint/2010/main" val="3391720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30</a:t>
            </a:fld>
            <a:endParaRPr lang="en-US" dirty="0"/>
          </a:p>
        </p:txBody>
      </p:sp>
    </p:spTree>
    <p:extLst>
      <p:ext uri="{BB962C8B-B14F-4D97-AF65-F5344CB8AC3E}">
        <p14:creationId xmlns:p14="http://schemas.microsoft.com/office/powerpoint/2010/main" val="77988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2</a:t>
            </a:fld>
            <a:endParaRPr lang="en-US" dirty="0"/>
          </a:p>
        </p:txBody>
      </p:sp>
    </p:spTree>
    <p:extLst>
      <p:ext uri="{BB962C8B-B14F-4D97-AF65-F5344CB8AC3E}">
        <p14:creationId xmlns:p14="http://schemas.microsoft.com/office/powerpoint/2010/main" val="270809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3</a:t>
            </a:fld>
            <a:endParaRPr lang="en-US" dirty="0"/>
          </a:p>
        </p:txBody>
      </p:sp>
    </p:spTree>
    <p:extLst>
      <p:ext uri="{BB962C8B-B14F-4D97-AF65-F5344CB8AC3E}">
        <p14:creationId xmlns:p14="http://schemas.microsoft.com/office/powerpoint/2010/main" val="346887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4</a:t>
            </a:fld>
            <a:endParaRPr lang="en-US" dirty="0"/>
          </a:p>
        </p:txBody>
      </p:sp>
    </p:spTree>
    <p:extLst>
      <p:ext uri="{BB962C8B-B14F-4D97-AF65-F5344CB8AC3E}">
        <p14:creationId xmlns:p14="http://schemas.microsoft.com/office/powerpoint/2010/main" val="72694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5</a:t>
            </a:fld>
            <a:endParaRPr lang="en-US" dirty="0"/>
          </a:p>
        </p:txBody>
      </p:sp>
    </p:spTree>
    <p:extLst>
      <p:ext uri="{BB962C8B-B14F-4D97-AF65-F5344CB8AC3E}">
        <p14:creationId xmlns:p14="http://schemas.microsoft.com/office/powerpoint/2010/main" val="338901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7</a:t>
            </a:fld>
            <a:endParaRPr lang="en-US" dirty="0"/>
          </a:p>
        </p:txBody>
      </p:sp>
    </p:spTree>
    <p:extLst>
      <p:ext uri="{BB962C8B-B14F-4D97-AF65-F5344CB8AC3E}">
        <p14:creationId xmlns:p14="http://schemas.microsoft.com/office/powerpoint/2010/main" val="145661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8</a:t>
            </a:fld>
            <a:endParaRPr lang="en-US" dirty="0"/>
          </a:p>
        </p:txBody>
      </p:sp>
    </p:spTree>
    <p:extLst>
      <p:ext uri="{BB962C8B-B14F-4D97-AF65-F5344CB8AC3E}">
        <p14:creationId xmlns:p14="http://schemas.microsoft.com/office/powerpoint/2010/main" val="201557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9</a:t>
            </a:fld>
            <a:endParaRPr lang="en-US" dirty="0"/>
          </a:p>
        </p:txBody>
      </p:sp>
    </p:spTree>
    <p:extLst>
      <p:ext uri="{BB962C8B-B14F-4D97-AF65-F5344CB8AC3E}">
        <p14:creationId xmlns:p14="http://schemas.microsoft.com/office/powerpoint/2010/main" val="1715700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r>
              <a:rPr lang="en-US" dirty="0"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11"/>
          </p:nvPr>
        </p:nvSpPr>
        <p:spPr/>
        <p:txBody>
          <a:bodyPr/>
          <a:lstStyle/>
          <a:p>
            <a:fld id="{BB1A7F71-A600-874B-8C52-75C3F91F2DFD}" type="slidenum">
              <a:rPr lang="en-US" smtClean="0"/>
              <a:pPr/>
              <a:t>10</a:t>
            </a:fld>
            <a:endParaRPr lang="en-US" dirty="0"/>
          </a:p>
        </p:txBody>
      </p:sp>
    </p:spTree>
    <p:extLst>
      <p:ext uri="{BB962C8B-B14F-4D97-AF65-F5344CB8AC3E}">
        <p14:creationId xmlns:p14="http://schemas.microsoft.com/office/powerpoint/2010/main" val="1808070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85838" y="1671638"/>
            <a:ext cx="7696200" cy="1069975"/>
          </a:xfrm>
        </p:spPr>
        <p:txBody>
          <a:bodyPr/>
          <a:lstStyle>
            <a:lvl1pPr>
              <a:defRPr sz="3000"/>
            </a:lvl1pPr>
          </a:lstStyle>
          <a:p>
            <a:r>
              <a:rPr lang="en-US" dirty="0" smtClean="0"/>
              <a:t>Click to edit Master title style</a:t>
            </a:r>
            <a:endParaRPr lang="en-US" dirty="0"/>
          </a:p>
        </p:txBody>
      </p:sp>
      <p:sp>
        <p:nvSpPr>
          <p:cNvPr id="3075" name="Rectangle 3"/>
          <p:cNvSpPr>
            <a:spLocks noGrp="1" noChangeArrowheads="1"/>
          </p:cNvSpPr>
          <p:nvPr>
            <p:ph type="subTitle" idx="1"/>
          </p:nvPr>
        </p:nvSpPr>
        <p:spPr>
          <a:xfrm>
            <a:off x="985838" y="3125788"/>
            <a:ext cx="6400800" cy="1752600"/>
          </a:xfrm>
        </p:spPr>
        <p:txBody>
          <a:bodyPr/>
          <a:lstStyle>
            <a:lvl1pPr marL="0" indent="0">
              <a:buFont typeface="Wingdings" pitchFamily="2" charset="2"/>
              <a:buNone/>
              <a:defRPr/>
            </a:lvl1pPr>
          </a:lstStyle>
          <a:p>
            <a:r>
              <a:rPr lang="en-US" dirty="0" smtClean="0"/>
              <a:t>Click to edit Master subtitle style</a:t>
            </a:r>
            <a:endParaRPr lang="en-US" dirty="0"/>
          </a:p>
        </p:txBody>
      </p:sp>
      <p:pic>
        <p:nvPicPr>
          <p:cNvPr id="3080" name="Picture 7" descr="doe_black.jpg"/>
          <p:cNvPicPr>
            <a:picLocks noChangeAspect="1"/>
          </p:cNvPicPr>
          <p:nvPr/>
        </p:nvPicPr>
        <p:blipFill>
          <a:blip r:embed="rId2" cstate="print"/>
          <a:srcRect/>
          <a:stretch>
            <a:fillRect/>
          </a:stretch>
        </p:blipFill>
        <p:spPr bwMode="auto">
          <a:xfrm>
            <a:off x="7954963" y="6456363"/>
            <a:ext cx="960437" cy="231775"/>
          </a:xfrm>
          <a:prstGeom prst="rect">
            <a:avLst/>
          </a:prstGeom>
          <a:noFill/>
          <a:ln w="9525">
            <a:noFill/>
            <a:miter lim="800000"/>
            <a:headEnd/>
            <a:tailEnd/>
          </a:ln>
        </p:spPr>
      </p:pic>
      <p:pic>
        <p:nvPicPr>
          <p:cNvPr id="11" name="Picture 4" descr="title header_green_378.jpg"/>
          <p:cNvPicPr>
            <a:picLocks noChangeAspect="1"/>
          </p:cNvPicPr>
          <p:nvPr userDrawn="1"/>
        </p:nvPicPr>
        <p:blipFill>
          <a:blip r:embed="rId3"/>
          <a:srcRect/>
          <a:stretch>
            <a:fillRect/>
          </a:stretch>
        </p:blipFill>
        <p:spPr bwMode="auto">
          <a:xfrm>
            <a:off x="0" y="0"/>
            <a:ext cx="9144000" cy="1096963"/>
          </a:xfrm>
          <a:prstGeom prst="rect">
            <a:avLst/>
          </a:prstGeom>
          <a:noFill/>
          <a:ln w="9525">
            <a:noFill/>
            <a:miter lim="800000"/>
            <a:headEnd/>
            <a:tailEnd/>
          </a:ln>
        </p:spPr>
      </p:pic>
      <p:pic>
        <p:nvPicPr>
          <p:cNvPr id="12" name="Picture 6" descr="title footer_green_378.jpg"/>
          <p:cNvPicPr>
            <a:picLocks noChangeAspect="1"/>
          </p:cNvPicPr>
          <p:nvPr userDrawn="1"/>
        </p:nvPicPr>
        <p:blipFill>
          <a:blip r:embed="rId4"/>
          <a:srcRect/>
          <a:stretch>
            <a:fillRect/>
          </a:stretch>
        </p:blipFill>
        <p:spPr bwMode="auto">
          <a:xfrm>
            <a:off x="0" y="6794500"/>
            <a:ext cx="9144000" cy="635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sz="1800"/>
            </a:lvl1pPr>
            <a:lvl2pPr>
              <a:defRPr sz="16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fld id="{D43E53B1-5773-8341-8E45-522A2C3A6C4E}" type="datetime1">
              <a:rPr lang="en-US" smtClean="0"/>
              <a:t>9/12/17</a:t>
            </a:fld>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sz="2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sz="1800"/>
            </a:lvl1pPr>
            <a:lvl2pPr>
              <a:defRPr sz="16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fld id="{4854D644-53EB-F541-A868-4AEF9DC5F534}" type="datetime1">
              <a:rPr lang="en-US" smtClean="0"/>
              <a:t>9/12/17</a:t>
            </a:fld>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03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lvl1pPr>
            <a:lvl2pPr>
              <a:defRPr sz="16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fld id="{D5B11688-BADA-D640-B754-DDC8E872F9EB}" type="datetime1">
              <a:rPr lang="en-US" smtClean="0"/>
              <a:t>9/12/17</a:t>
            </a:fld>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lstStyle>
            <a:lvl1pPr algn="l">
              <a:defRPr sz="3000" b="1" cap="none" baseline="0"/>
            </a:lvl1pPr>
          </a:lstStyle>
          <a:p>
            <a:r>
              <a:rPr lang="en-US" dirty="0" smtClean="0"/>
              <a:t>Click to Edit Master Text Styles</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vl1pPr>
          </a:lstStyle>
          <a:p>
            <a:fld id="{5DF7CD3A-245F-614B-9CBF-39A143CC4082}" type="datetime1">
              <a:rPr lang="en-US" smtClean="0"/>
              <a:t>9/12/17</a:t>
            </a:fld>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1800"/>
            </a:lvl1pPr>
            <a:lvl2pPr>
              <a:defRPr sz="1600"/>
            </a:lvl2pPr>
            <a:lvl3pPr>
              <a:defRPr sz="1400"/>
            </a:lvl3pPr>
            <a:lvl4pPr>
              <a:defRPr sz="1400"/>
            </a:lvl4pPr>
            <a:lvl5pPr>
              <a:defRPr sz="1400" u="none"/>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vl1pPr>
          </a:lstStyle>
          <a:p>
            <a:fld id="{BA806428-C31B-5447-A84F-D7F1E36520E6}" type="datetime1">
              <a:rPr lang="en-US" smtClean="0"/>
              <a:t>9/12/17</a:t>
            </a:fld>
            <a:endParaRPr lang="en-US" dirty="0"/>
          </a:p>
        </p:txBody>
      </p:sp>
      <p:sp>
        <p:nvSpPr>
          <p:cNvPr id="6" name="Footer Placeholder 5"/>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lvl1pPr>
              <a:defRPr/>
            </a:lvl1pPr>
          </a:lstStyle>
          <a:p>
            <a:fld id="{EFD5444B-9043-B548-B1EF-080ABF103544}" type="datetime1">
              <a:rPr lang="en-US" smtClean="0"/>
              <a:t>9/12/17</a:t>
            </a:fld>
            <a:endParaRPr lang="en-US" dirty="0"/>
          </a:p>
        </p:txBody>
      </p:sp>
      <p:sp>
        <p:nvSpPr>
          <p:cNvPr id="8" name="Footer Placeholder 7"/>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9" name="Slide Number Placeholder 8"/>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397B04F3-6A01-CB49-8911-1DAD8B4E0224}" type="datetime1">
              <a:rPr lang="en-US" smtClean="0"/>
              <a:t>9/12/17</a:t>
            </a:fld>
            <a:endParaRPr lang="en-US" dirty="0"/>
          </a:p>
        </p:txBody>
      </p:sp>
      <p:sp>
        <p:nvSpPr>
          <p:cNvPr id="4" name="Footer Placeholder 3"/>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5" name="Slide Number Placeholder 4"/>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BD71D32-C4A4-B048-B08D-732231984E87}" type="datetime1">
              <a:rPr lang="en-US" smtClean="0"/>
              <a:t>9/12/17</a:t>
            </a:fld>
            <a:endParaRPr lang="en-US" dirty="0"/>
          </a:p>
        </p:txBody>
      </p:sp>
      <p:sp>
        <p:nvSpPr>
          <p:cNvPr id="3" name="Footer Placeholder 2"/>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4" name="Slide Number Placeholder 3"/>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479550"/>
          </a:xfrm>
        </p:spPr>
        <p:txBody>
          <a:bodyPr anchor="t"/>
          <a:lstStyle>
            <a:lvl1pPr algn="l">
              <a:defRPr sz="26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8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752601"/>
            <a:ext cx="3008313" cy="4419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vl1pPr>
          </a:lstStyle>
          <a:p>
            <a:fld id="{E31CD9FE-861C-FD47-A8DC-9AFEA4194770}" type="datetime1">
              <a:rPr lang="en-US" smtClean="0"/>
              <a:t>9/12/17</a:t>
            </a:fld>
            <a:endParaRPr lang="en-US" dirty="0"/>
          </a:p>
        </p:txBody>
      </p:sp>
      <p:sp>
        <p:nvSpPr>
          <p:cNvPr id="6" name="Footer Placeholder 5"/>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vl1pPr>
          </a:lstStyle>
          <a:p>
            <a:fld id="{DC04B0D1-826B-2A4C-B6D3-8BABDD03F561}" type="datetime1">
              <a:rPr lang="en-US" smtClean="0"/>
              <a:t>9/12/17</a:t>
            </a:fld>
            <a:endParaRPr lang="en-US" dirty="0"/>
          </a:p>
        </p:txBody>
      </p:sp>
      <p:sp>
        <p:nvSpPr>
          <p:cNvPr id="6" name="Footer Placeholder 5"/>
          <p:cNvSpPr>
            <a:spLocks noGrp="1"/>
          </p:cNvSpPr>
          <p:nvPr>
            <p:ph type="ftr" sz="quarter" idx="11"/>
          </p:nvPr>
        </p:nvSpPr>
        <p:spPr/>
        <p:txBody>
          <a:bodyPr/>
          <a:lstStyle>
            <a:lvl1pPr>
              <a:defRPr/>
            </a:lvl1pPr>
          </a:lstStyle>
          <a:p>
            <a:r>
              <a:rPr lang="en-US" dirty="0" smtClean="0"/>
              <a:t>Argonne National Laboratory, Nanosciences and Technology Division, American Chemical Society Meeting, Spring 2014</a:t>
            </a:r>
            <a:endParaRPr lang="en-US" dirty="0"/>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6" descr="slide footer_green_378.jpg"/>
          <p:cNvPicPr>
            <a:picLocks noChangeAspect="1"/>
          </p:cNvPicPr>
          <p:nvPr userDrawn="1"/>
        </p:nvPicPr>
        <p:blipFill>
          <a:blip r:embed="rId14"/>
          <a:srcRect/>
          <a:stretch>
            <a:fillRect/>
          </a:stretch>
        </p:blipFill>
        <p:spPr bwMode="auto">
          <a:xfrm>
            <a:off x="0" y="6327775"/>
            <a:ext cx="9144000" cy="530225"/>
          </a:xfrm>
          <a:prstGeom prst="rect">
            <a:avLst/>
          </a:prstGeom>
          <a:noFill/>
          <a:ln w="9525">
            <a:noFill/>
            <a:miter lim="800000"/>
            <a:headEnd/>
            <a:tailEnd/>
          </a:ln>
        </p:spPr>
      </p:pic>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7010400" y="6572250"/>
            <a:ext cx="13716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54B54AEF-E590-BD46-8F3D-D5E36EBB7C60}" type="datetime1">
              <a:rPr lang="en-US" smtClean="0"/>
              <a:t>9/12/17</a:t>
            </a:fld>
            <a:endParaRPr lang="en-US" dirty="0"/>
          </a:p>
        </p:txBody>
      </p:sp>
      <p:sp>
        <p:nvSpPr>
          <p:cNvPr id="1029" name="Rectangle 5"/>
          <p:cNvSpPr>
            <a:spLocks noGrp="1" noChangeArrowheads="1"/>
          </p:cNvSpPr>
          <p:nvPr>
            <p:ph type="ftr" sz="quarter" idx="3"/>
          </p:nvPr>
        </p:nvSpPr>
        <p:spPr bwMode="auto">
          <a:xfrm>
            <a:off x="657225" y="6307138"/>
            <a:ext cx="5942013"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a:lvl1pPr>
          </a:lstStyle>
          <a:p>
            <a:r>
              <a:rPr lang="en-US" dirty="0" smtClean="0"/>
              <a:t>Argonne National Laboratory, Nanosciences and Technology Division, American Chemical Society Meeting, Spring 2014</a:t>
            </a:r>
            <a:endParaRPr lang="en-US" dirty="0"/>
          </a:p>
        </p:txBody>
      </p:sp>
      <p:sp>
        <p:nvSpPr>
          <p:cNvPr id="1030" name="Rectangle 6"/>
          <p:cNvSpPr>
            <a:spLocks noGrp="1" noChangeArrowheads="1"/>
          </p:cNvSpPr>
          <p:nvPr>
            <p:ph type="sldNum" sz="quarter" idx="4"/>
          </p:nvPr>
        </p:nvSpPr>
        <p:spPr bwMode="auto">
          <a:xfrm>
            <a:off x="8610600" y="6489700"/>
            <a:ext cx="384175"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fld id="{87034D8C-3CB4-402A-BC46-2AB14C0FE90A}" type="slidenum">
              <a:rPr lang="en-US" smtClean="0"/>
              <a:pPr/>
              <a:t>‹#›</a:t>
            </a:fld>
            <a:endParaRPr lang="en-US" dirty="0"/>
          </a:p>
        </p:txBody>
      </p:sp>
      <p:pic>
        <p:nvPicPr>
          <p:cNvPr id="14" name="Picture 4" descr="slide header_green_378.jpg"/>
          <p:cNvPicPr>
            <a:picLocks noChangeAspect="1"/>
          </p:cNvPicPr>
          <p:nvPr userDrawn="1"/>
        </p:nvPicPr>
        <p:blipFill>
          <a:blip r:embed="rId15"/>
          <a:srcRect/>
          <a:stretch>
            <a:fillRect/>
          </a:stretch>
        </p:blipFill>
        <p:spPr bwMode="auto">
          <a:xfrm>
            <a:off x="0" y="0"/>
            <a:ext cx="9144000" cy="1460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rtl="0" eaLnBrk="1" fontAlgn="base" hangingPunct="1">
        <a:spcBef>
          <a:spcPct val="0"/>
        </a:spcBef>
        <a:spcAft>
          <a:spcPct val="0"/>
        </a:spcAft>
        <a:defRPr sz="2600" b="1">
          <a:solidFill>
            <a:srgbClr val="4B5C29"/>
          </a:solidFill>
          <a:latin typeface="+mj-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lr>
          <a:srgbClr val="1F497D"/>
        </a:buClr>
        <a:buFont typeface="Wingdings" pitchFamily="2" charset="2"/>
        <a:buChar char="§"/>
        <a:defRPr>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16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4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4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hyperlink" Target="http://ieeexplore.ieee.org/xpl/RecentIssue.jsp?punumber=4563994" TargetMode="External"/><Relationship Id="rId7" Type="http://schemas.openxmlformats.org/officeDocument/2006/relationships/hyperlink" Target="http://ieeexplore.ieee.org/xpl/tocresult.jsp?isnumber=6548048"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oleObject" Target="../embeddings/oleObject1.bin"/><Relationship Id="rId5" Type="http://schemas.openxmlformats.org/officeDocument/2006/relationships/image" Target="../media/image55.emf"/><Relationship Id="rId6" Type="http://schemas.openxmlformats.org/officeDocument/2006/relationships/image" Target="../media/image57.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oleObject" Target="../embeddings/oleObject2.bin"/><Relationship Id="rId5" Type="http://schemas.openxmlformats.org/officeDocument/2006/relationships/image" Target="../media/image55.emf"/><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9.png"/><Relationship Id="rId5" Type="http://schemas.openxmlformats.org/officeDocument/2006/relationships/oleObject" Target="../embeddings/oleObject3.bin"/><Relationship Id="rId6" Type="http://schemas.openxmlformats.org/officeDocument/2006/relationships/image" Target="../media/image55.emf"/><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390.png"/><Relationship Id="rId5" Type="http://schemas.openxmlformats.org/officeDocument/2006/relationships/image" Target="../media/image400.png"/><Relationship Id="rId6" Type="http://schemas.openxmlformats.org/officeDocument/2006/relationships/image" Target="../media/image410.png"/><Relationship Id="rId7" Type="http://schemas.openxmlformats.org/officeDocument/2006/relationships/image" Target="../media/image420.png"/><Relationship Id="rId8" Type="http://schemas.openxmlformats.org/officeDocument/2006/relationships/image" Target="../media/image430.png"/><Relationship Id="rId9" Type="http://schemas.openxmlformats.org/officeDocument/2006/relationships/image" Target="../media/image4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180.png"/><Relationship Id="rId5"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3" Type="http://schemas.openxmlformats.org/officeDocument/2006/relationships/image" Target="../media/image510.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6" Type="http://schemas.openxmlformats.org/officeDocument/2006/relationships/image" Target="../media/image140.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6" Type="http://schemas.openxmlformats.org/officeDocument/2006/relationships/image" Target="../media/image140.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png"/><Relationship Id="rId8" Type="http://schemas.openxmlformats.org/officeDocument/2006/relationships/image" Target="../media/image12.png"/><Relationship Id="rId9" Type="http://schemas.openxmlformats.org/officeDocument/2006/relationships/image" Target="../media/image35.png"/><Relationship Id="rId10"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1</a:t>
            </a:fld>
            <a:endParaRPr lang="en-US" dirty="0"/>
          </a:p>
        </p:txBody>
      </p:sp>
      <p:sp>
        <p:nvSpPr>
          <p:cNvPr id="9" name="Rectangle 2"/>
          <p:cNvSpPr>
            <a:spLocks noGrp="1" noChangeArrowheads="1"/>
          </p:cNvSpPr>
          <p:nvPr>
            <p:ph type="title"/>
          </p:nvPr>
        </p:nvSpPr>
        <p:spPr>
          <a:xfrm>
            <a:off x="174625" y="203200"/>
            <a:ext cx="7954963" cy="347663"/>
          </a:xfrm>
        </p:spPr>
        <p:txBody>
          <a:bodyPr/>
          <a:lstStyle/>
          <a:p>
            <a:pPr>
              <a:defRPr/>
            </a:pPr>
            <a:r>
              <a:rPr lang="en-US" dirty="0"/>
              <a:t>Surface Plasmon </a:t>
            </a:r>
            <a:r>
              <a:rPr lang="en-US" dirty="0" err="1"/>
              <a:t>Polaritons</a:t>
            </a:r>
            <a:r>
              <a:rPr lang="en-US" dirty="0"/>
              <a:t> </a:t>
            </a:r>
            <a:r>
              <a:rPr lang="mr-IN" dirty="0"/>
              <a:t>–</a:t>
            </a:r>
            <a:r>
              <a:rPr lang="en-US" dirty="0"/>
              <a:t> Light confined to 2D</a:t>
            </a:r>
            <a:endParaRPr lang="en-US" dirty="0" smtClean="0"/>
          </a:p>
        </p:txBody>
      </p:sp>
      <p:pic>
        <p:nvPicPr>
          <p:cNvPr id="2" name="Picture 1"/>
          <p:cNvPicPr>
            <a:picLocks noChangeAspect="1"/>
          </p:cNvPicPr>
          <p:nvPr/>
        </p:nvPicPr>
        <p:blipFill>
          <a:blip r:embed="rId3"/>
          <a:stretch>
            <a:fillRect/>
          </a:stretch>
        </p:blipFill>
        <p:spPr>
          <a:xfrm>
            <a:off x="0" y="1828800"/>
            <a:ext cx="4797996" cy="4321150"/>
          </a:xfrm>
          <a:prstGeom prst="rect">
            <a:avLst/>
          </a:prstGeom>
        </p:spPr>
      </p:pic>
      <p:sp>
        <p:nvSpPr>
          <p:cNvPr id="3" name="TextBox 2"/>
          <p:cNvSpPr txBox="1"/>
          <p:nvPr/>
        </p:nvSpPr>
        <p:spPr>
          <a:xfrm>
            <a:off x="4914900" y="2438400"/>
            <a:ext cx="4191000" cy="2677656"/>
          </a:xfrm>
          <a:prstGeom prst="rect">
            <a:avLst/>
          </a:prstGeom>
          <a:noFill/>
        </p:spPr>
        <p:txBody>
          <a:bodyPr wrap="square" rtlCol="0">
            <a:spAutoFit/>
          </a:bodyPr>
          <a:lstStyle/>
          <a:p>
            <a:pPr marL="285750" indent="-285750">
              <a:buFont typeface="Arial" charset="0"/>
              <a:buChar char="•"/>
            </a:pPr>
            <a:r>
              <a:rPr lang="en-US" sz="2800" dirty="0" smtClean="0">
                <a:solidFill>
                  <a:srgbClr val="000000"/>
                </a:solidFill>
              </a:rPr>
              <a:t>Why confine light to 2D?</a:t>
            </a:r>
          </a:p>
          <a:p>
            <a:pPr marL="285750" indent="-285750">
              <a:buFont typeface="Arial" charset="0"/>
              <a:buChar char="•"/>
            </a:pPr>
            <a:r>
              <a:rPr lang="en-US" sz="2800" dirty="0" smtClean="0">
                <a:solidFill>
                  <a:srgbClr val="000000"/>
                </a:solidFill>
              </a:rPr>
              <a:t>What are SPPs? </a:t>
            </a:r>
          </a:p>
          <a:p>
            <a:pPr marL="285750" indent="-285750">
              <a:buFont typeface="Arial" charset="0"/>
              <a:buChar char="•"/>
            </a:pPr>
            <a:r>
              <a:rPr lang="en-US" sz="2800" dirty="0" smtClean="0">
                <a:solidFill>
                  <a:srgbClr val="000000"/>
                </a:solidFill>
              </a:rPr>
              <a:t>What can support SPPs?</a:t>
            </a:r>
          </a:p>
          <a:p>
            <a:pPr marL="285750" indent="-285750">
              <a:buFont typeface="Arial" charset="0"/>
              <a:buChar char="•"/>
            </a:pPr>
            <a:r>
              <a:rPr lang="en-US" sz="2800" dirty="0" smtClean="0">
                <a:solidFill>
                  <a:srgbClr val="000000"/>
                </a:solidFill>
              </a:rPr>
              <a:t>How can you excite SPPs?</a:t>
            </a:r>
          </a:p>
          <a:p>
            <a:pPr marL="285750" indent="-285750">
              <a:buFont typeface="Arial" charset="0"/>
              <a:buChar char="•"/>
            </a:pPr>
            <a:r>
              <a:rPr lang="en-US" sz="2800" dirty="0" smtClean="0">
                <a:solidFill>
                  <a:srgbClr val="000000"/>
                </a:solidFill>
              </a:rPr>
              <a:t>Neat things you can do with SPPs</a:t>
            </a:r>
          </a:p>
        </p:txBody>
      </p:sp>
    </p:spTree>
    <p:extLst>
      <p:ext uri="{BB962C8B-B14F-4D97-AF65-F5344CB8AC3E}">
        <p14:creationId xmlns:p14="http://schemas.microsoft.com/office/powerpoint/2010/main" val="257548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91" y="171099"/>
            <a:ext cx="7772400" cy="1143000"/>
          </a:xfrm>
        </p:spPr>
        <p:txBody>
          <a:bodyPr/>
          <a:lstStyle/>
          <a:p>
            <a:r>
              <a:rPr lang="en-US" sz="2800" dirty="0" smtClean="0"/>
              <a:t>Let’s Calculate </a:t>
            </a:r>
            <a:r>
              <a:rPr lang="en-US" sz="2800" smtClean="0"/>
              <a:t>our own SPP fingerprints!</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10</a:t>
            </a:fld>
            <a:endParaRPr lang="en-US" dirty="0"/>
          </a:p>
        </p:txBody>
      </p:sp>
      <p:sp>
        <p:nvSpPr>
          <p:cNvPr id="18" name="Rectangle 17"/>
          <p:cNvSpPr/>
          <p:nvPr/>
        </p:nvSpPr>
        <p:spPr bwMode="auto">
          <a:xfrm>
            <a:off x="431589" y="4712732"/>
            <a:ext cx="35046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800" b="1" smtClean="0">
                <a:latin typeface="Calibri" pitchFamily="34" charset="0"/>
              </a:rPr>
              <a:t>Which are SPPs and which are not?</a:t>
            </a:r>
            <a:endParaRPr kumimoji="0" lang="en-US" sz="2800" b="1" i="0" u="none" strike="noStrike" cap="none" normalizeH="0" baseline="0" dirty="0" smtClean="0">
              <a:ln>
                <a:noFill/>
              </a:ln>
              <a:solidFill>
                <a:schemeClr val="tx1"/>
              </a:solidFill>
              <a:effectLst/>
              <a:latin typeface="Calibri" pitchFamily="34" charset="0"/>
            </a:endParaRPr>
          </a:p>
        </p:txBody>
      </p:sp>
      <p:sp>
        <p:nvSpPr>
          <p:cNvPr id="10" name="TextBox 9"/>
          <p:cNvSpPr txBox="1"/>
          <p:nvPr/>
        </p:nvSpPr>
        <p:spPr>
          <a:xfrm>
            <a:off x="1234239" y="5486400"/>
            <a:ext cx="2171700" cy="369332"/>
          </a:xfrm>
          <a:prstGeom prst="rect">
            <a:avLst/>
          </a:prstGeom>
          <a:noFill/>
        </p:spPr>
        <p:txBody>
          <a:bodyPr wrap="square" rtlCol="0">
            <a:spAutoFit/>
          </a:bodyPr>
          <a:lstStyle/>
          <a:p>
            <a:r>
              <a:rPr lang="en-US" dirty="0" smtClean="0"/>
              <a:t>  </a:t>
            </a:r>
            <a:endParaRPr lang="en-US" dirty="0"/>
          </a:p>
        </p:txBody>
      </p:sp>
      <p:sp>
        <p:nvSpPr>
          <p:cNvPr id="4" name="Rectangle 3"/>
          <p:cNvSpPr/>
          <p:nvPr/>
        </p:nvSpPr>
        <p:spPr bwMode="auto">
          <a:xfrm>
            <a:off x="4047502" y="4156816"/>
            <a:ext cx="914400" cy="4346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6" name="Rectangle 5"/>
          <p:cNvSpPr/>
          <p:nvPr/>
        </p:nvSpPr>
        <p:spPr bwMode="auto">
          <a:xfrm>
            <a:off x="1973276" y="2133600"/>
            <a:ext cx="312724"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189" y="2734129"/>
            <a:ext cx="4696431" cy="3629059"/>
          </a:xfrm>
          <a:prstGeom prst="rect">
            <a:avLst/>
          </a:prstGeom>
        </p:spPr>
      </p:pic>
      <mc:AlternateContent xmlns:mc="http://schemas.openxmlformats.org/markup-compatibility/2006">
        <mc:Choice xmlns:a14="http://schemas.microsoft.com/office/drawing/2010/main" Requires="a14">
          <p:sp>
            <p:nvSpPr>
              <p:cNvPr id="23" name="TextBox 22"/>
              <p:cNvSpPr txBox="1"/>
              <p:nvPr/>
            </p:nvSpPr>
            <p:spPr>
              <a:xfrm>
                <a:off x="740577" y="771247"/>
                <a:ext cx="5496633"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𝐴𝑔</m:t>
                          </m:r>
                        </m:sub>
                      </m:sSub>
                      <m:d>
                        <m:dPr>
                          <m:ctrlPr>
                            <a:rPr lang="en-US" b="0" i="1" smtClean="0">
                              <a:latin typeface="Cambria Math" charset="0"/>
                            </a:rPr>
                          </m:ctrlPr>
                        </m:dPr>
                        <m:e>
                          <m:r>
                            <a:rPr lang="en-US" b="0" i="1" smtClean="0">
                              <a:latin typeface="Cambria Math" charset="0"/>
                            </a:rPr>
                            <m:t>400 </m:t>
                          </m:r>
                          <m:r>
                            <a:rPr lang="en-US" b="0" i="1" smtClean="0">
                              <a:latin typeface="Cambria Math" charset="0"/>
                            </a:rPr>
                            <m:t>𝑛𝑚</m:t>
                          </m:r>
                        </m:e>
                      </m:d>
                      <m:r>
                        <a:rPr lang="en-US" b="0" i="1" smtClean="0">
                          <a:latin typeface="Cambria Math" charset="0"/>
                        </a:rPr>
                        <m:t>=−4.44+0.21</m:t>
                      </m:r>
                      <m:r>
                        <a:rPr lang="en-US" b="0" i="1" smtClean="0">
                          <a:latin typeface="Cambria Math" charset="0"/>
                        </a:rPr>
                        <m:t>𝑖</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𝑘</m:t>
                          </m:r>
                        </m:e>
                        <m:sub>
                          <m:r>
                            <a:rPr lang="en-US" b="0" i="1" smtClean="0">
                              <a:latin typeface="Cambria Math" charset="0"/>
                            </a:rPr>
                            <m:t>𝑠𝑝𝑝</m:t>
                          </m:r>
                        </m:sub>
                      </m:sSub>
                      <m:r>
                        <a:rPr lang="en-US" b="0" i="1" smtClean="0">
                          <a:latin typeface="Cambria Math" charset="0"/>
                        </a:rPr>
                        <m:t>=17.83+0.12</m:t>
                      </m:r>
                      <m:r>
                        <a:rPr lang="en-US" b="0" i="1" smtClean="0">
                          <a:latin typeface="Cambria Math" charset="0"/>
                        </a:rPr>
                        <m:t>𝑖</m:t>
                      </m:r>
                      <m:r>
                        <a:rPr lang="en-US" b="0" i="1" smtClean="0">
                          <a:latin typeface="Cambria Math" charset="0"/>
                        </a:rPr>
                        <m:t> </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740577" y="771247"/>
                <a:ext cx="5496633" cy="299569"/>
              </a:xfrm>
              <a:prstGeom prst="rect">
                <a:avLst/>
              </a:prstGeom>
              <a:blipFill rotWithShape="0">
                <a:blip r:embed="rId4"/>
                <a:stretch>
                  <a:fillRect t="-134694" r="-1220" b="-1591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740577" y="1314099"/>
                <a:ext cx="5495030"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𝐴𝑢</m:t>
                          </m:r>
                        </m:sub>
                      </m:sSub>
                      <m:d>
                        <m:dPr>
                          <m:ctrlPr>
                            <a:rPr lang="en-US" b="0" i="1" smtClean="0">
                              <a:latin typeface="Cambria Math" charset="0"/>
                            </a:rPr>
                          </m:ctrlPr>
                        </m:dPr>
                        <m:e>
                          <m:r>
                            <a:rPr lang="en-US" b="0" i="1" smtClean="0">
                              <a:latin typeface="Cambria Math" charset="0"/>
                            </a:rPr>
                            <m:t>400 </m:t>
                          </m:r>
                          <m:r>
                            <a:rPr lang="en-US" b="0" i="1" smtClean="0">
                              <a:latin typeface="Cambria Math" charset="0"/>
                            </a:rPr>
                            <m:t>𝑛𝑚</m:t>
                          </m:r>
                        </m:e>
                      </m:d>
                      <m:r>
                        <a:rPr lang="en-US" b="0" i="1" smtClean="0">
                          <a:latin typeface="Cambria Math" charset="0"/>
                        </a:rPr>
                        <m:t>=−1.65+5.73</m:t>
                      </m:r>
                      <m:r>
                        <a:rPr lang="en-US" b="0" i="1" smtClean="0">
                          <a:latin typeface="Cambria Math" charset="0"/>
                        </a:rPr>
                        <m:t>𝑖</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𝑘</m:t>
                          </m:r>
                        </m:e>
                        <m:sub>
                          <m:r>
                            <a:rPr lang="en-US" b="0" i="1" smtClean="0">
                              <a:latin typeface="Cambria Math" charset="0"/>
                            </a:rPr>
                            <m:t>𝑠𝑝𝑝</m:t>
                          </m:r>
                        </m:sub>
                      </m:sSub>
                      <m:r>
                        <a:rPr lang="en-US" b="0" i="1" smtClean="0">
                          <a:latin typeface="Cambria Math" charset="0"/>
                        </a:rPr>
                        <m:t>=15.91+1.33</m:t>
                      </m:r>
                      <m:r>
                        <a:rPr lang="en-US" b="0" i="1" smtClean="0">
                          <a:latin typeface="Cambria Math" charset="0"/>
                        </a:rPr>
                        <m:t>𝑖</m:t>
                      </m:r>
                      <m:r>
                        <a:rPr lang="en-US" b="0" i="1" smtClean="0">
                          <a:latin typeface="Cambria Math" charset="0"/>
                        </a:rPr>
                        <m:t> </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740577" y="1314099"/>
                <a:ext cx="5495030" cy="298415"/>
              </a:xfrm>
              <a:prstGeom prst="rect">
                <a:avLst/>
              </a:prstGeom>
              <a:blipFill rotWithShape="0">
                <a:blip r:embed="rId5"/>
                <a:stretch>
                  <a:fillRect t="-134694" r="-1109" b="-1591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774666" y="1834031"/>
                <a:ext cx="5496633"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𝐴𝑔</m:t>
                          </m:r>
                        </m:sub>
                      </m:sSub>
                      <m:d>
                        <m:dPr>
                          <m:ctrlPr>
                            <a:rPr lang="en-US" b="0" i="1" smtClean="0">
                              <a:latin typeface="Cambria Math" charset="0"/>
                            </a:rPr>
                          </m:ctrlPr>
                        </m:dPr>
                        <m:e>
                          <m:r>
                            <a:rPr lang="en-US" b="0" i="1" smtClean="0">
                              <a:latin typeface="Cambria Math" charset="0"/>
                            </a:rPr>
                            <m:t>2</m:t>
                          </m:r>
                          <m:r>
                            <a:rPr lang="en-US" b="0" i="1" smtClean="0">
                              <a:latin typeface="Cambria Math" charset="0"/>
                            </a:rPr>
                            <m:t>00 </m:t>
                          </m:r>
                          <m:r>
                            <a:rPr lang="en-US" b="0" i="1" smtClean="0">
                              <a:latin typeface="Cambria Math" charset="0"/>
                            </a:rPr>
                            <m:t>𝑛𝑚</m:t>
                          </m:r>
                        </m:e>
                      </m:d>
                      <m:r>
                        <a:rPr lang="en-US" b="0" i="1" smtClean="0">
                          <a:latin typeface="Cambria Math" charset="0"/>
                        </a:rPr>
                        <m:t>=−0.33+2.92</m:t>
                      </m:r>
                      <m:r>
                        <a:rPr lang="en-US" b="0" i="1" smtClean="0">
                          <a:latin typeface="Cambria Math" charset="0"/>
                        </a:rPr>
                        <m:t>𝑖</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𝑘</m:t>
                          </m:r>
                        </m:e>
                        <m:sub>
                          <m:r>
                            <a:rPr lang="en-US" b="0" i="1" smtClean="0">
                              <a:latin typeface="Cambria Math" charset="0"/>
                            </a:rPr>
                            <m:t>𝑠𝑝𝑝</m:t>
                          </m:r>
                        </m:sub>
                      </m:sSub>
                      <m:r>
                        <a:rPr lang="en-US" b="0" i="1" smtClean="0">
                          <a:latin typeface="Cambria Math" charset="0"/>
                        </a:rPr>
                        <m:t>=30.68+5.23</m:t>
                      </m:r>
                      <m:r>
                        <a:rPr lang="en-US" b="0" i="1" smtClean="0">
                          <a:latin typeface="Cambria Math" charset="0"/>
                        </a:rPr>
                        <m:t>𝑖</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774666" y="1834031"/>
                <a:ext cx="5496633" cy="299569"/>
              </a:xfrm>
              <a:prstGeom prst="rect">
                <a:avLst/>
              </a:prstGeom>
              <a:blipFill rotWithShape="0">
                <a:blip r:embed="rId6"/>
                <a:stretch>
                  <a:fillRect t="-132653" r="-443" b="-1612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757304" y="2434560"/>
                <a:ext cx="5319405"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𝐴𝑔</m:t>
                          </m:r>
                        </m:sub>
                      </m:sSub>
                      <m:d>
                        <m:dPr>
                          <m:ctrlPr>
                            <a:rPr lang="en-US" b="0" i="1" smtClean="0">
                              <a:latin typeface="Cambria Math" charset="0"/>
                            </a:rPr>
                          </m:ctrlPr>
                        </m:dPr>
                        <m:e>
                          <m:r>
                            <a:rPr lang="en-US" b="0" i="1" smtClean="0">
                              <a:latin typeface="Cambria Math" charset="0"/>
                            </a:rPr>
                            <m:t>2</m:t>
                          </m:r>
                          <m:r>
                            <a:rPr lang="en-US" b="0" i="1" smtClean="0">
                              <a:latin typeface="Cambria Math" charset="0"/>
                            </a:rPr>
                            <m:t>00 </m:t>
                          </m:r>
                          <m:r>
                            <a:rPr lang="en-US" b="0" i="1" smtClean="0">
                              <a:latin typeface="Cambria Math" charset="0"/>
                            </a:rPr>
                            <m:t>𝑛𝑚</m:t>
                          </m:r>
                        </m:e>
                      </m:d>
                      <m:r>
                        <a:rPr lang="en-US" b="0" i="1" smtClean="0">
                          <a:latin typeface="Cambria Math" charset="0"/>
                        </a:rPr>
                        <m:t>=0.19+3.33</m:t>
                      </m:r>
                      <m:r>
                        <a:rPr lang="en-US" b="0" i="1" smtClean="0">
                          <a:latin typeface="Cambria Math" charset="0"/>
                        </a:rPr>
                        <m:t>𝑖</m:t>
                      </m:r>
                      <m:r>
                        <a:rPr lang="en-US" i="1">
                          <a:latin typeface="Cambria Math" charset="0"/>
                        </a:rPr>
                        <m:t>→</m:t>
                      </m:r>
                      <m:sSub>
                        <m:sSubPr>
                          <m:ctrlPr>
                            <a:rPr lang="en-US" i="1">
                              <a:latin typeface="Cambria Math" charset="0"/>
                            </a:rPr>
                          </m:ctrlPr>
                        </m:sSubPr>
                        <m:e>
                          <m:r>
                            <a:rPr lang="en-US" i="1">
                              <a:latin typeface="Cambria Math" charset="0"/>
                            </a:rPr>
                            <m:t>𝑘</m:t>
                          </m:r>
                        </m:e>
                        <m:sub>
                          <m:r>
                            <a:rPr lang="en-US" i="1">
                              <a:latin typeface="Cambria Math" charset="0"/>
                            </a:rPr>
                            <m:t>𝑠𝑝𝑝</m:t>
                          </m:r>
                        </m:sub>
                      </m:sSub>
                      <m:r>
                        <a:rPr lang="en-US" i="1">
                          <a:latin typeface="Cambria Math" charset="0"/>
                        </a:rPr>
                        <m:t>=</m:t>
                      </m:r>
                      <m:r>
                        <a:rPr lang="en-US" b="0" i="1" smtClean="0">
                          <a:latin typeface="Cambria Math" charset="0"/>
                        </a:rPr>
                        <m:t>30.20+4.33</m:t>
                      </m:r>
                      <m:r>
                        <a:rPr lang="en-US" b="0" i="1" smtClean="0">
                          <a:latin typeface="Cambria Math" charset="0"/>
                        </a:rPr>
                        <m:t>𝑖</m:t>
                      </m:r>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757304" y="2434560"/>
                <a:ext cx="5319405" cy="299569"/>
              </a:xfrm>
              <a:prstGeom prst="rect">
                <a:avLst/>
              </a:prstGeom>
              <a:blipFill rotWithShape="0">
                <a:blip r:embed="rId7"/>
                <a:stretch>
                  <a:fillRect t="-130000" r="-115" b="-15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67298" y="3214612"/>
                <a:ext cx="4572000" cy="104118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charset="0"/>
                            </a:rPr>
                          </m:ctrlPr>
                        </m:fPr>
                        <m:num>
                          <m:r>
                            <a:rPr lang="en-US" i="1">
                              <a:latin typeface="Cambria Math" charset="0"/>
                            </a:rPr>
                            <m:t>𝜔</m:t>
                          </m:r>
                        </m:num>
                        <m:den>
                          <m:r>
                            <a:rPr lang="en-US" i="1">
                              <a:latin typeface="Cambria Math" charset="0"/>
                            </a:rPr>
                            <m:t>𝑐</m:t>
                          </m:r>
                        </m:den>
                      </m:f>
                      <m:r>
                        <a:rPr lang="en-US" i="1">
                          <a:latin typeface="Cambria Math" charset="0"/>
                        </a:rPr>
                        <m:t>=31.42 </m:t>
                      </m:r>
                      <m:r>
                        <a:rPr lang="en-US" i="1">
                          <a:latin typeface="Cambria Math" charset="0"/>
                        </a:rPr>
                        <m:t>𝜇</m:t>
                      </m:r>
                      <m:sSup>
                        <m:sSupPr>
                          <m:ctrlPr>
                            <a:rPr lang="en-US" i="1">
                              <a:latin typeface="Cambria Math" charset="0"/>
                            </a:rPr>
                          </m:ctrlPr>
                        </m:sSupPr>
                        <m:e>
                          <m:r>
                            <a:rPr lang="en-US" i="1">
                              <a:latin typeface="Cambria Math" charset="0"/>
                            </a:rPr>
                            <m:t>𝑚</m:t>
                          </m:r>
                        </m:e>
                        <m:sup>
                          <m:r>
                            <a:rPr lang="en-US" i="1">
                              <a:latin typeface="Cambria Math" charset="0"/>
                            </a:rPr>
                            <m:t>−1</m:t>
                          </m:r>
                        </m:sup>
                      </m:sSup>
                      <m:r>
                        <a:rPr lang="en-US" i="1">
                          <a:latin typeface="Cambria Math" charset="0"/>
                        </a:rPr>
                        <m:t> @ 200 </m:t>
                      </m:r>
                      <m:r>
                        <a:rPr lang="en-US" i="1">
                          <a:latin typeface="Cambria Math" charset="0"/>
                        </a:rPr>
                        <m:t>𝑛𝑚</m:t>
                      </m:r>
                    </m:oMath>
                  </m:oMathPara>
                </a14:m>
                <a:endParaRPr lang="en-US" i="1" dirty="0">
                  <a:latin typeface="Cambria Math" charset="0"/>
                </a:endParaRPr>
              </a:p>
              <a:p>
                <a:pPr/>
                <a14:m>
                  <m:oMathPara xmlns:m="http://schemas.openxmlformats.org/officeDocument/2006/math">
                    <m:oMathParaPr>
                      <m:jc m:val="centerGroup"/>
                    </m:oMathParaPr>
                    <m:oMath xmlns:m="http://schemas.openxmlformats.org/officeDocument/2006/math">
                      <m:f>
                        <m:fPr>
                          <m:ctrlPr>
                            <a:rPr lang="en-US" i="1">
                              <a:latin typeface="Cambria Math" charset="0"/>
                            </a:rPr>
                          </m:ctrlPr>
                        </m:fPr>
                        <m:num>
                          <m:r>
                            <a:rPr lang="en-US" i="1">
                              <a:latin typeface="Cambria Math" charset="0"/>
                            </a:rPr>
                            <m:t>𝜔</m:t>
                          </m:r>
                        </m:num>
                        <m:den>
                          <m:r>
                            <a:rPr lang="en-US" i="1">
                              <a:latin typeface="Cambria Math" charset="0"/>
                            </a:rPr>
                            <m:t>𝑐</m:t>
                          </m:r>
                        </m:den>
                      </m:f>
                      <m:r>
                        <a:rPr lang="en-US" i="1">
                          <a:latin typeface="Cambria Math" charset="0"/>
                        </a:rPr>
                        <m:t>=15.70 </m:t>
                      </m:r>
                      <m:r>
                        <a:rPr lang="en-US" i="1">
                          <a:latin typeface="Cambria Math" charset="0"/>
                        </a:rPr>
                        <m:t>𝜇</m:t>
                      </m:r>
                      <m:sSup>
                        <m:sSupPr>
                          <m:ctrlPr>
                            <a:rPr lang="en-US" i="1">
                              <a:latin typeface="Cambria Math" charset="0"/>
                            </a:rPr>
                          </m:ctrlPr>
                        </m:sSupPr>
                        <m:e>
                          <m:r>
                            <a:rPr lang="en-US" i="1">
                              <a:latin typeface="Cambria Math" charset="0"/>
                            </a:rPr>
                            <m:t>𝑚</m:t>
                          </m:r>
                        </m:e>
                        <m:sup>
                          <m:r>
                            <a:rPr lang="en-US" i="1">
                              <a:latin typeface="Cambria Math" charset="0"/>
                            </a:rPr>
                            <m:t>−1</m:t>
                          </m:r>
                        </m:sup>
                      </m:sSup>
                      <m:r>
                        <a:rPr lang="en-US" i="1">
                          <a:latin typeface="Cambria Math" charset="0"/>
                        </a:rPr>
                        <m:t> @ 400 </m:t>
                      </m:r>
                      <m:r>
                        <a:rPr lang="en-US" i="1">
                          <a:latin typeface="Cambria Math" charset="0"/>
                        </a:rPr>
                        <m:t>𝑛𝑚</m:t>
                      </m:r>
                    </m:oMath>
                  </m:oMathPara>
                </a14:m>
                <a:endParaRPr lang="en-US" i="1" dirty="0">
                  <a:latin typeface="Cambria Math"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8" y="3214612"/>
                <a:ext cx="4572000" cy="1041182"/>
              </a:xfrm>
              <a:prstGeom prst="rect">
                <a:avLst/>
              </a:prstGeom>
              <a:blipFill rotWithShape="0">
                <a:blip r:embed="rId8"/>
                <a:stretch>
                  <a:fillRect/>
                </a:stretch>
              </a:blipFill>
            </p:spPr>
            <p:txBody>
              <a:bodyPr/>
              <a:lstStyle/>
              <a:p>
                <a:r>
                  <a:rPr lang="en-US">
                    <a:noFill/>
                  </a:rPr>
                  <a:t> </a:t>
                </a:r>
              </a:p>
            </p:txBody>
          </p:sp>
        </mc:Fallback>
      </mc:AlternateContent>
      <p:cxnSp>
        <p:nvCxnSpPr>
          <p:cNvPr id="9" name="Straight Connector 8"/>
          <p:cNvCxnSpPr/>
          <p:nvPr/>
        </p:nvCxnSpPr>
        <p:spPr bwMode="auto">
          <a:xfrm>
            <a:off x="4961902" y="4297940"/>
            <a:ext cx="2581898" cy="45460"/>
          </a:xfrm>
          <a:prstGeom prst="line">
            <a:avLst/>
          </a:prstGeom>
          <a:noFill/>
          <a:ln w="28575" cap="flat" cmpd="sng" algn="ctr">
            <a:solidFill>
              <a:srgbClr val="000000"/>
            </a:solidFill>
            <a:prstDash val="sysDash"/>
            <a:round/>
            <a:headEnd type="none" w="med" len="med"/>
            <a:tailEnd type="none" w="med" len="med"/>
          </a:ln>
          <a:effectLst/>
        </p:spPr>
      </p:cxnSp>
      <mc:AlternateContent xmlns:mc="http://schemas.openxmlformats.org/markup-compatibility/2006">
        <mc:Choice xmlns:a14="http://schemas.microsoft.com/office/drawing/2010/main" Requires="a14">
          <p:sp>
            <p:nvSpPr>
              <p:cNvPr id="20" name="Rectangle 19"/>
              <p:cNvSpPr/>
              <p:nvPr/>
            </p:nvSpPr>
            <p:spPr>
              <a:xfrm>
                <a:off x="6620782" y="4343400"/>
                <a:ext cx="100456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charset="0"/>
                        </a:rPr>
                        <m:t>400 </m:t>
                      </m:r>
                      <m:r>
                        <a:rPr lang="en-US" i="1">
                          <a:latin typeface="Cambria Math" charset="0"/>
                        </a:rPr>
                        <m:t>𝑛𝑚</m:t>
                      </m:r>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6620782" y="4343400"/>
                <a:ext cx="1004569" cy="369332"/>
              </a:xfrm>
              <a:prstGeom prst="rect">
                <a:avLst/>
              </a:prstGeom>
              <a:blipFill rotWithShape="0">
                <a:blip r:embed="rId9"/>
                <a:stretch>
                  <a:fillRect t="-98333" b="-123333"/>
                </a:stretch>
              </a:blipFill>
            </p:spPr>
            <p:txBody>
              <a:bodyPr/>
              <a:lstStyle/>
              <a:p>
                <a:r>
                  <a:rPr lang="en-US">
                    <a:noFill/>
                  </a:rPr>
                  <a:t> </a:t>
                </a:r>
              </a:p>
            </p:txBody>
          </p:sp>
        </mc:Fallback>
      </mc:AlternateContent>
    </p:spTree>
    <p:extLst>
      <p:ext uri="{BB962C8B-B14F-4D97-AF65-F5344CB8AC3E}">
        <p14:creationId xmlns:p14="http://schemas.microsoft.com/office/powerpoint/2010/main" val="95937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219200"/>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74" y="1497806"/>
            <a:ext cx="3429000" cy="208359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524774" y="457200"/>
            <a:ext cx="8229600" cy="1143000"/>
          </a:xfrm>
        </p:spPr>
        <p:txBody>
          <a:bodyPr/>
          <a:lstStyle/>
          <a:p>
            <a:pPr algn="ctr"/>
            <a:r>
              <a:rPr lang="en-US" sz="2800" dirty="0" smtClean="0"/>
              <a:t>How to excite SPPs?</a:t>
            </a:r>
            <a:endParaRPr lang="en-US" dirty="0"/>
          </a:p>
        </p:txBody>
      </p:sp>
      <p:sp>
        <p:nvSpPr>
          <p:cNvPr id="4" name="TextBox 3"/>
          <p:cNvSpPr txBox="1"/>
          <p:nvPr/>
        </p:nvSpPr>
        <p:spPr>
          <a:xfrm>
            <a:off x="524774" y="4437291"/>
            <a:ext cx="8619226" cy="954107"/>
          </a:xfrm>
          <a:prstGeom prst="rect">
            <a:avLst/>
          </a:prstGeom>
          <a:noFill/>
        </p:spPr>
        <p:txBody>
          <a:bodyPr wrap="square" rtlCol="0">
            <a:spAutoFit/>
          </a:bodyPr>
          <a:lstStyle/>
          <a:p>
            <a:r>
              <a:rPr lang="en-US" sz="2800" b="1" dirty="0" smtClean="0">
                <a:solidFill>
                  <a:srgbClr val="000000"/>
                </a:solidFill>
              </a:rPr>
              <a:t>The key is </a:t>
            </a:r>
            <a:r>
              <a:rPr lang="en-US" sz="2800" b="1" smtClean="0">
                <a:solidFill>
                  <a:srgbClr val="000000"/>
                </a:solidFill>
              </a:rPr>
              <a:t>to match energy &amp; </a:t>
            </a:r>
            <a:r>
              <a:rPr lang="en-US" sz="2800" b="1" dirty="0" smtClean="0">
                <a:solidFill>
                  <a:srgbClr val="000000"/>
                </a:solidFill>
              </a:rPr>
              <a:t>momentum of </a:t>
            </a:r>
            <a:r>
              <a:rPr lang="en-US" sz="2800" b="1" smtClean="0">
                <a:solidFill>
                  <a:srgbClr val="000000"/>
                </a:solidFill>
              </a:rPr>
              <a:t>your excitation source to the energy &amp; momentum of the SPP</a:t>
            </a:r>
            <a:endParaRPr lang="en-US" sz="2800" b="1" dirty="0">
              <a:solidFill>
                <a:srgbClr val="000000"/>
              </a:solidFill>
            </a:endParaRPr>
          </a:p>
        </p:txBody>
      </p:sp>
    </p:spTree>
    <p:extLst>
      <p:ext uri="{BB962C8B-B14F-4D97-AF65-F5344CB8AC3E}">
        <p14:creationId xmlns:p14="http://schemas.microsoft.com/office/powerpoint/2010/main" val="2354735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219200"/>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74" y="1497806"/>
            <a:ext cx="3429000" cy="20835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4774" y="4437291"/>
            <a:ext cx="8619226" cy="523220"/>
          </a:xfrm>
          <a:prstGeom prst="rect">
            <a:avLst/>
          </a:prstGeom>
          <a:noFill/>
        </p:spPr>
        <p:txBody>
          <a:bodyPr wrap="square" rtlCol="0">
            <a:spAutoFit/>
          </a:bodyPr>
          <a:lstStyle/>
          <a:p>
            <a:r>
              <a:rPr lang="en-US" sz="2800" b="1" dirty="0" smtClean="0">
                <a:solidFill>
                  <a:srgbClr val="000000"/>
                </a:solidFill>
              </a:rPr>
              <a:t>What is momentum of the SPP proportional to?</a:t>
            </a:r>
            <a:endParaRPr lang="en-US" sz="2800" b="1" dirty="0">
              <a:solidFill>
                <a:srgbClr val="000000"/>
              </a:solidFill>
            </a:endParaRPr>
          </a:p>
        </p:txBody>
      </p:sp>
      <p:sp>
        <p:nvSpPr>
          <p:cNvPr id="7" name="TextBox 6"/>
          <p:cNvSpPr txBox="1"/>
          <p:nvPr/>
        </p:nvSpPr>
        <p:spPr>
          <a:xfrm>
            <a:off x="304800" y="265093"/>
            <a:ext cx="8619226" cy="954107"/>
          </a:xfrm>
          <a:prstGeom prst="rect">
            <a:avLst/>
          </a:prstGeom>
          <a:noFill/>
        </p:spPr>
        <p:txBody>
          <a:bodyPr wrap="square" rtlCol="0">
            <a:spAutoFit/>
          </a:bodyPr>
          <a:lstStyle/>
          <a:p>
            <a:r>
              <a:rPr lang="en-US" sz="2800" b="1" dirty="0" smtClean="0">
                <a:solidFill>
                  <a:srgbClr val="000000"/>
                </a:solidFill>
              </a:rPr>
              <a:t>The key is </a:t>
            </a:r>
            <a:r>
              <a:rPr lang="en-US" sz="2800" b="1" smtClean="0">
                <a:solidFill>
                  <a:srgbClr val="000000"/>
                </a:solidFill>
              </a:rPr>
              <a:t>to match energy &amp; </a:t>
            </a:r>
            <a:r>
              <a:rPr lang="en-US" sz="2800" b="1" dirty="0" smtClean="0">
                <a:solidFill>
                  <a:srgbClr val="000000"/>
                </a:solidFill>
              </a:rPr>
              <a:t>momentum of </a:t>
            </a:r>
            <a:r>
              <a:rPr lang="en-US" sz="2800" b="1" smtClean="0">
                <a:solidFill>
                  <a:srgbClr val="000000"/>
                </a:solidFill>
              </a:rPr>
              <a:t>your excitation source to the energy &amp; momentum of the SPP</a:t>
            </a:r>
            <a:endParaRPr lang="en-US" sz="2800" b="1" dirty="0">
              <a:solidFill>
                <a:srgbClr val="000000"/>
              </a:solidFill>
            </a:endParaRPr>
          </a:p>
        </p:txBody>
      </p:sp>
    </p:spTree>
    <p:extLst>
      <p:ext uri="{BB962C8B-B14F-4D97-AF65-F5344CB8AC3E}">
        <p14:creationId xmlns:p14="http://schemas.microsoft.com/office/powerpoint/2010/main" val="18301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219200"/>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74" y="1497806"/>
            <a:ext cx="3429000" cy="20835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524774" y="4437291"/>
                <a:ext cx="8619226" cy="1023550"/>
              </a:xfrm>
              <a:prstGeom prst="rect">
                <a:avLst/>
              </a:prstGeom>
              <a:noFill/>
            </p:spPr>
            <p:txBody>
              <a:bodyPr wrap="square" rtlCol="0">
                <a:spAutoFit/>
              </a:bodyPr>
              <a:lstStyle/>
              <a:p>
                <a:r>
                  <a:rPr lang="en-US" sz="2800" b="1" dirty="0" smtClean="0">
                    <a:solidFill>
                      <a:srgbClr val="000000"/>
                    </a:solidFill>
                  </a:rPr>
                  <a:t>What is momentum of the SPP proportional to?</a:t>
                </a:r>
              </a:p>
              <a:p>
                <a14:m>
                  <m:oMathPara xmlns:m="http://schemas.openxmlformats.org/officeDocument/2006/math">
                    <m:oMathParaPr>
                      <m:jc m:val="centerGroup"/>
                    </m:oMathParaPr>
                    <m:oMath xmlns:m="http://schemas.openxmlformats.org/officeDocument/2006/math">
                      <m:r>
                        <a:rPr lang="en-US" sz="2800" b="1" i="1" smtClean="0">
                          <a:solidFill>
                            <a:srgbClr val="000000"/>
                          </a:solidFill>
                          <a:latin typeface="Cambria Math" charset="0"/>
                        </a:rPr>
                        <m:t>𝑹𝒆</m:t>
                      </m:r>
                      <m:d>
                        <m:dPr>
                          <m:ctrlPr>
                            <a:rPr lang="en-US" sz="2800" b="1" i="1" smtClean="0">
                              <a:solidFill>
                                <a:srgbClr val="000000"/>
                              </a:solidFill>
                              <a:latin typeface="Cambria Math" charset="0"/>
                            </a:rPr>
                          </m:ctrlPr>
                        </m:dPr>
                        <m:e>
                          <m:sSub>
                            <m:sSubPr>
                              <m:ctrlPr>
                                <a:rPr lang="en-US" sz="2800" b="1" i="1" smtClean="0">
                                  <a:solidFill>
                                    <a:srgbClr val="000000"/>
                                  </a:solidFill>
                                  <a:latin typeface="Cambria Math" charset="0"/>
                                </a:rPr>
                              </m:ctrlPr>
                            </m:sSubPr>
                            <m:e>
                              <m:r>
                                <a:rPr lang="en-US" sz="2800" b="1" i="1" smtClean="0">
                                  <a:solidFill>
                                    <a:srgbClr val="000000"/>
                                  </a:solidFill>
                                  <a:latin typeface="Cambria Math" charset="0"/>
                                </a:rPr>
                                <m:t>𝒌</m:t>
                              </m:r>
                            </m:e>
                            <m:sub>
                              <m:r>
                                <a:rPr lang="en-US" sz="2800" b="1" i="1" smtClean="0">
                                  <a:solidFill>
                                    <a:srgbClr val="000000"/>
                                  </a:solidFill>
                                  <a:latin typeface="Cambria Math" charset="0"/>
                                </a:rPr>
                                <m:t>𝒔𝒑𝒑</m:t>
                              </m:r>
                            </m:sub>
                          </m:sSub>
                        </m:e>
                      </m:d>
                    </m:oMath>
                  </m:oMathPara>
                </a14:m>
                <a:endParaRPr lang="en-US" sz="2800" b="1" dirty="0">
                  <a:solidFill>
                    <a:srgbClr val="0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24774" y="4437291"/>
                <a:ext cx="8619226" cy="1023550"/>
              </a:xfrm>
              <a:prstGeom prst="rect">
                <a:avLst/>
              </a:prstGeom>
              <a:blipFill rotWithShape="0">
                <a:blip r:embed="rId4"/>
                <a:stretch>
                  <a:fillRect l="-1414" t="-5952"/>
                </a:stretch>
              </a:blipFill>
            </p:spPr>
            <p:txBody>
              <a:bodyPr/>
              <a:lstStyle/>
              <a:p>
                <a:r>
                  <a:rPr lang="en-US">
                    <a:noFill/>
                  </a:rPr>
                  <a:t> </a:t>
                </a:r>
              </a:p>
            </p:txBody>
          </p:sp>
        </mc:Fallback>
      </mc:AlternateContent>
      <p:sp>
        <p:nvSpPr>
          <p:cNvPr id="7" name="TextBox 6"/>
          <p:cNvSpPr txBox="1"/>
          <p:nvPr/>
        </p:nvSpPr>
        <p:spPr>
          <a:xfrm>
            <a:off x="304800" y="265093"/>
            <a:ext cx="8619226" cy="954107"/>
          </a:xfrm>
          <a:prstGeom prst="rect">
            <a:avLst/>
          </a:prstGeom>
          <a:noFill/>
        </p:spPr>
        <p:txBody>
          <a:bodyPr wrap="square" rtlCol="0">
            <a:spAutoFit/>
          </a:bodyPr>
          <a:lstStyle/>
          <a:p>
            <a:r>
              <a:rPr lang="en-US" sz="2800" b="1" dirty="0" smtClean="0">
                <a:solidFill>
                  <a:srgbClr val="000000"/>
                </a:solidFill>
              </a:rPr>
              <a:t>The key is </a:t>
            </a:r>
            <a:r>
              <a:rPr lang="en-US" sz="2800" b="1" smtClean="0">
                <a:solidFill>
                  <a:srgbClr val="000000"/>
                </a:solidFill>
              </a:rPr>
              <a:t>to match energy &amp; </a:t>
            </a:r>
            <a:r>
              <a:rPr lang="en-US" sz="2800" b="1" dirty="0" smtClean="0">
                <a:solidFill>
                  <a:srgbClr val="000000"/>
                </a:solidFill>
              </a:rPr>
              <a:t>momentum of </a:t>
            </a:r>
            <a:r>
              <a:rPr lang="en-US" sz="2800" b="1" smtClean="0">
                <a:solidFill>
                  <a:srgbClr val="000000"/>
                </a:solidFill>
              </a:rPr>
              <a:t>your excitation source to the energy &amp; momentum of the SPP</a:t>
            </a:r>
            <a:endParaRPr lang="en-US" sz="2800" b="1" dirty="0">
              <a:solidFill>
                <a:srgbClr val="000000"/>
              </a:solidFill>
            </a:endParaRPr>
          </a:p>
        </p:txBody>
      </p:sp>
    </p:spTree>
    <p:extLst>
      <p:ext uri="{BB962C8B-B14F-4D97-AF65-F5344CB8AC3E}">
        <p14:creationId xmlns:p14="http://schemas.microsoft.com/office/powerpoint/2010/main" val="792187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219200"/>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74" y="1497806"/>
            <a:ext cx="3429000" cy="20835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524774" y="4437291"/>
                <a:ext cx="8619226" cy="1885324"/>
              </a:xfrm>
              <a:prstGeom prst="rect">
                <a:avLst/>
              </a:prstGeom>
              <a:noFill/>
            </p:spPr>
            <p:txBody>
              <a:bodyPr wrap="square" rtlCol="0">
                <a:spAutoFit/>
              </a:bodyPr>
              <a:lstStyle/>
              <a:p>
                <a:r>
                  <a:rPr lang="en-US" sz="2800" b="1" dirty="0" smtClean="0">
                    <a:solidFill>
                      <a:srgbClr val="000000"/>
                    </a:solidFill>
                  </a:rPr>
                  <a:t>What is momentum of the SPP proportional to?</a:t>
                </a:r>
              </a:p>
              <a:p>
                <a14:m>
                  <m:oMathPara xmlns:m="http://schemas.openxmlformats.org/officeDocument/2006/math">
                    <m:oMathParaPr>
                      <m:jc m:val="centerGroup"/>
                    </m:oMathParaPr>
                    <m:oMath xmlns:m="http://schemas.openxmlformats.org/officeDocument/2006/math">
                      <m:r>
                        <a:rPr lang="en-US" sz="2800" b="1" i="1" smtClean="0">
                          <a:solidFill>
                            <a:srgbClr val="000000"/>
                          </a:solidFill>
                          <a:latin typeface="Cambria Math" charset="0"/>
                        </a:rPr>
                        <m:t>𝑹𝒆</m:t>
                      </m:r>
                      <m:d>
                        <m:dPr>
                          <m:ctrlPr>
                            <a:rPr lang="en-US" sz="2800" b="1" i="1" smtClean="0">
                              <a:solidFill>
                                <a:srgbClr val="000000"/>
                              </a:solidFill>
                              <a:latin typeface="Cambria Math" charset="0"/>
                            </a:rPr>
                          </m:ctrlPr>
                        </m:dPr>
                        <m:e>
                          <m:sSub>
                            <m:sSubPr>
                              <m:ctrlPr>
                                <a:rPr lang="en-US" sz="2800" b="1" i="1" smtClean="0">
                                  <a:solidFill>
                                    <a:srgbClr val="000000"/>
                                  </a:solidFill>
                                  <a:latin typeface="Cambria Math" charset="0"/>
                                </a:rPr>
                              </m:ctrlPr>
                            </m:sSubPr>
                            <m:e>
                              <m:r>
                                <a:rPr lang="en-US" sz="2800" b="1" i="1" smtClean="0">
                                  <a:solidFill>
                                    <a:srgbClr val="000000"/>
                                  </a:solidFill>
                                  <a:latin typeface="Cambria Math" charset="0"/>
                                </a:rPr>
                                <m:t>𝒌</m:t>
                              </m:r>
                            </m:e>
                            <m:sub>
                              <m:r>
                                <a:rPr lang="en-US" sz="2800" b="1" i="1" smtClean="0">
                                  <a:solidFill>
                                    <a:srgbClr val="000000"/>
                                  </a:solidFill>
                                  <a:latin typeface="Cambria Math" charset="0"/>
                                </a:rPr>
                                <m:t>𝒔𝒑𝒑</m:t>
                              </m:r>
                            </m:sub>
                          </m:sSub>
                        </m:e>
                      </m:d>
                    </m:oMath>
                  </m:oMathPara>
                </a14:m>
                <a:endParaRPr lang="en-US" sz="2800" b="1" dirty="0" smtClean="0">
                  <a:solidFill>
                    <a:srgbClr val="000000"/>
                  </a:solidFill>
                </a:endParaRPr>
              </a:p>
              <a:p>
                <a:r>
                  <a:rPr lang="en-US" sz="2800" b="1" dirty="0" smtClean="0">
                    <a:solidFill>
                      <a:srgbClr val="000000"/>
                    </a:solidFill>
                  </a:rPr>
                  <a:t>What is momentum of the laser beam above proportional to?</a:t>
                </a:r>
                <a:endParaRPr lang="en-US" sz="2800" b="1" dirty="0">
                  <a:solidFill>
                    <a:srgbClr val="0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24774" y="4437291"/>
                <a:ext cx="8619226" cy="1885324"/>
              </a:xfrm>
              <a:prstGeom prst="rect">
                <a:avLst/>
              </a:prstGeom>
              <a:blipFill rotWithShape="0">
                <a:blip r:embed="rId4"/>
                <a:stretch>
                  <a:fillRect l="-1414" t="-3236" b="-8414"/>
                </a:stretch>
              </a:blipFill>
            </p:spPr>
            <p:txBody>
              <a:bodyPr/>
              <a:lstStyle/>
              <a:p>
                <a:r>
                  <a:rPr lang="en-US">
                    <a:noFill/>
                  </a:rPr>
                  <a:t> </a:t>
                </a:r>
              </a:p>
            </p:txBody>
          </p:sp>
        </mc:Fallback>
      </mc:AlternateContent>
      <p:sp>
        <p:nvSpPr>
          <p:cNvPr id="7" name="TextBox 6"/>
          <p:cNvSpPr txBox="1"/>
          <p:nvPr/>
        </p:nvSpPr>
        <p:spPr>
          <a:xfrm>
            <a:off x="304800" y="265093"/>
            <a:ext cx="8619226" cy="954107"/>
          </a:xfrm>
          <a:prstGeom prst="rect">
            <a:avLst/>
          </a:prstGeom>
          <a:noFill/>
        </p:spPr>
        <p:txBody>
          <a:bodyPr wrap="square" rtlCol="0">
            <a:spAutoFit/>
          </a:bodyPr>
          <a:lstStyle/>
          <a:p>
            <a:r>
              <a:rPr lang="en-US" sz="2800" b="1" dirty="0" smtClean="0">
                <a:solidFill>
                  <a:srgbClr val="000000"/>
                </a:solidFill>
              </a:rPr>
              <a:t>The key is </a:t>
            </a:r>
            <a:r>
              <a:rPr lang="en-US" sz="2800" b="1" smtClean="0">
                <a:solidFill>
                  <a:srgbClr val="000000"/>
                </a:solidFill>
              </a:rPr>
              <a:t>to match energy &amp; </a:t>
            </a:r>
            <a:r>
              <a:rPr lang="en-US" sz="2800" b="1" dirty="0" smtClean="0">
                <a:solidFill>
                  <a:srgbClr val="000000"/>
                </a:solidFill>
              </a:rPr>
              <a:t>momentum of </a:t>
            </a:r>
            <a:r>
              <a:rPr lang="en-US" sz="2800" b="1" smtClean="0">
                <a:solidFill>
                  <a:srgbClr val="000000"/>
                </a:solidFill>
              </a:rPr>
              <a:t>your excitation source to the energy &amp; momentum of the SPP</a:t>
            </a:r>
            <a:endParaRPr lang="en-US" sz="2800" b="1" dirty="0">
              <a:solidFill>
                <a:srgbClr val="000000"/>
              </a:solidFill>
            </a:endParaRPr>
          </a:p>
        </p:txBody>
      </p:sp>
    </p:spTree>
    <p:extLst>
      <p:ext uri="{BB962C8B-B14F-4D97-AF65-F5344CB8AC3E}">
        <p14:creationId xmlns:p14="http://schemas.microsoft.com/office/powerpoint/2010/main" val="360276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219200"/>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74" y="1497806"/>
            <a:ext cx="3429000" cy="20835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524774" y="4437291"/>
                <a:ext cx="8619226" cy="2029273"/>
              </a:xfrm>
              <a:prstGeom prst="rect">
                <a:avLst/>
              </a:prstGeom>
              <a:noFill/>
            </p:spPr>
            <p:txBody>
              <a:bodyPr wrap="square" rtlCol="0">
                <a:spAutoFit/>
              </a:bodyPr>
              <a:lstStyle/>
              <a:p>
                <a:r>
                  <a:rPr lang="en-US" sz="2800" b="1" dirty="0" smtClean="0">
                    <a:solidFill>
                      <a:srgbClr val="000000"/>
                    </a:solidFill>
                  </a:rPr>
                  <a:t>What is momentum of the SPP proportional to?</a:t>
                </a:r>
              </a:p>
              <a:p>
                <a14:m>
                  <m:oMathPara xmlns:m="http://schemas.openxmlformats.org/officeDocument/2006/math">
                    <m:oMathParaPr>
                      <m:jc m:val="centerGroup"/>
                    </m:oMathParaPr>
                    <m:oMath xmlns:m="http://schemas.openxmlformats.org/officeDocument/2006/math">
                      <m:r>
                        <a:rPr lang="en-US" sz="2800" b="1" i="1" smtClean="0">
                          <a:solidFill>
                            <a:srgbClr val="C00000"/>
                          </a:solidFill>
                          <a:latin typeface="Cambria Math" charset="0"/>
                        </a:rPr>
                        <m:t>𝑹𝒆</m:t>
                      </m:r>
                      <m:d>
                        <m:dPr>
                          <m:ctrlPr>
                            <a:rPr lang="en-US" sz="2800" b="1" i="1" smtClean="0">
                              <a:solidFill>
                                <a:srgbClr val="C00000"/>
                              </a:solidFill>
                              <a:latin typeface="Cambria Math" charset="0"/>
                            </a:rPr>
                          </m:ctrlPr>
                        </m:dPr>
                        <m:e>
                          <m:sSub>
                            <m:sSubPr>
                              <m:ctrlPr>
                                <a:rPr lang="en-US" sz="2800" b="1" i="1" smtClean="0">
                                  <a:solidFill>
                                    <a:srgbClr val="C00000"/>
                                  </a:solidFill>
                                  <a:latin typeface="Cambria Math" charset="0"/>
                                </a:rPr>
                              </m:ctrlPr>
                            </m:sSubPr>
                            <m:e>
                              <m:r>
                                <a:rPr lang="en-US" sz="2800" b="1" i="1" smtClean="0">
                                  <a:solidFill>
                                    <a:srgbClr val="C00000"/>
                                  </a:solidFill>
                                  <a:latin typeface="Cambria Math" charset="0"/>
                                </a:rPr>
                                <m:t>𝒌</m:t>
                              </m:r>
                            </m:e>
                            <m:sub>
                              <m:r>
                                <a:rPr lang="en-US" sz="2800" b="1" i="1" smtClean="0">
                                  <a:solidFill>
                                    <a:srgbClr val="C00000"/>
                                  </a:solidFill>
                                  <a:latin typeface="Cambria Math" charset="0"/>
                                </a:rPr>
                                <m:t>𝒔𝒑𝒑</m:t>
                              </m:r>
                            </m:sub>
                          </m:sSub>
                        </m:e>
                      </m:d>
                    </m:oMath>
                  </m:oMathPara>
                </a14:m>
                <a:endParaRPr lang="en-US" sz="2800" b="1" dirty="0" smtClean="0">
                  <a:solidFill>
                    <a:srgbClr val="000000"/>
                  </a:solidFill>
                </a:endParaRPr>
              </a:p>
              <a:p>
                <a:r>
                  <a:rPr lang="en-US" sz="2800" b="1" dirty="0" smtClean="0">
                    <a:solidFill>
                      <a:srgbClr val="000000"/>
                    </a:solidFill>
                  </a:rPr>
                  <a:t>What is momentum of the laser beam above proportional to? </a:t>
                </a:r>
                <a14:m>
                  <m:oMath xmlns:m="http://schemas.openxmlformats.org/officeDocument/2006/math">
                    <m:sSub>
                      <m:sSubPr>
                        <m:ctrlPr>
                          <a:rPr lang="en-US" sz="2800" b="1" i="1" smtClean="0">
                            <a:solidFill>
                              <a:srgbClr val="C00000"/>
                            </a:solidFill>
                            <a:latin typeface="Cambria Math" charset="0"/>
                          </a:rPr>
                        </m:ctrlPr>
                      </m:sSubPr>
                      <m:e>
                        <m:r>
                          <a:rPr lang="en-US" sz="2800" b="1" i="1" smtClean="0">
                            <a:solidFill>
                              <a:srgbClr val="C00000"/>
                            </a:solidFill>
                            <a:latin typeface="Cambria Math" charset="0"/>
                          </a:rPr>
                          <m:t>. </m:t>
                        </m:r>
                        <m:r>
                          <a:rPr lang="en-US" sz="2800" b="1" i="1" smtClean="0">
                            <a:solidFill>
                              <a:srgbClr val="C00000"/>
                            </a:solidFill>
                            <a:latin typeface="Cambria Math" charset="0"/>
                          </a:rPr>
                          <m:t>𝜼</m:t>
                        </m:r>
                      </m:e>
                      <m:sub>
                        <m:r>
                          <a:rPr lang="en-US" sz="2800" b="1" i="1" smtClean="0">
                            <a:solidFill>
                              <a:srgbClr val="C00000"/>
                            </a:solidFill>
                            <a:latin typeface="Cambria Math" charset="0"/>
                          </a:rPr>
                          <m:t>𝒑𝒓𝒊𝒔𝒎</m:t>
                        </m:r>
                      </m:sub>
                    </m:sSub>
                    <m:f>
                      <m:fPr>
                        <m:ctrlPr>
                          <a:rPr lang="en-US" sz="2800" b="1" i="1" smtClean="0">
                            <a:solidFill>
                              <a:srgbClr val="C00000"/>
                            </a:solidFill>
                            <a:latin typeface="Cambria Math" charset="0"/>
                          </a:rPr>
                        </m:ctrlPr>
                      </m:fPr>
                      <m:num>
                        <m:r>
                          <a:rPr lang="en-US" sz="2800" b="1" i="1" smtClean="0">
                            <a:solidFill>
                              <a:srgbClr val="C00000"/>
                            </a:solidFill>
                            <a:latin typeface="Cambria Math" charset="0"/>
                          </a:rPr>
                          <m:t>𝝎</m:t>
                        </m:r>
                      </m:num>
                      <m:den>
                        <m:r>
                          <a:rPr lang="en-US" sz="2800" b="1" i="1" smtClean="0">
                            <a:solidFill>
                              <a:srgbClr val="C00000"/>
                            </a:solidFill>
                            <a:latin typeface="Cambria Math" charset="0"/>
                          </a:rPr>
                          <m:t>𝒄</m:t>
                        </m:r>
                      </m:den>
                    </m:f>
                    <m:r>
                      <a:rPr lang="en-US" sz="2800" b="1" i="1" smtClean="0">
                        <a:solidFill>
                          <a:srgbClr val="C00000"/>
                        </a:solidFill>
                        <a:latin typeface="Cambria Math" charset="0"/>
                      </a:rPr>
                      <m:t> </m:t>
                    </m:r>
                    <m:r>
                      <a:rPr lang="en-US" sz="2800" b="1" i="1" smtClean="0">
                        <a:solidFill>
                          <a:srgbClr val="C00000"/>
                        </a:solidFill>
                        <a:latin typeface="Cambria Math" charset="0"/>
                      </a:rPr>
                      <m:t>𝒔𝒊𝒏</m:t>
                    </m:r>
                    <m:d>
                      <m:dPr>
                        <m:ctrlPr>
                          <a:rPr lang="en-US" sz="2800" b="1" i="1" smtClean="0">
                            <a:solidFill>
                              <a:srgbClr val="C00000"/>
                            </a:solidFill>
                            <a:latin typeface="Cambria Math" charset="0"/>
                          </a:rPr>
                        </m:ctrlPr>
                      </m:dPr>
                      <m:e>
                        <m:r>
                          <a:rPr lang="en-US" sz="2800" b="1" i="1" smtClean="0">
                            <a:solidFill>
                              <a:srgbClr val="C00000"/>
                            </a:solidFill>
                            <a:latin typeface="Cambria Math" charset="0"/>
                          </a:rPr>
                          <m:t>𝜽</m:t>
                        </m:r>
                      </m:e>
                    </m:d>
                    <m:r>
                      <a:rPr lang="en-US" sz="2800" b="1" i="1" smtClean="0">
                        <a:solidFill>
                          <a:srgbClr val="C00000"/>
                        </a:solidFill>
                        <a:latin typeface="Cambria Math" charset="0"/>
                      </a:rPr>
                      <m:t> </m:t>
                    </m:r>
                  </m:oMath>
                </a14:m>
                <a:r>
                  <a:rPr lang="en-US" sz="2800" b="1" dirty="0" smtClean="0">
                    <a:solidFill>
                      <a:srgbClr val="C00000"/>
                    </a:solidFill>
                  </a:rPr>
                  <a:t> </a:t>
                </a:r>
                <a:endParaRPr lang="en-US" sz="2800" b="1" dirty="0">
                  <a:solidFill>
                    <a:srgbClr val="0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24774" y="4437291"/>
                <a:ext cx="8619226" cy="2029273"/>
              </a:xfrm>
              <a:prstGeom prst="rect">
                <a:avLst/>
              </a:prstGeom>
              <a:blipFill rotWithShape="0">
                <a:blip r:embed="rId4"/>
                <a:stretch>
                  <a:fillRect l="-1414" t="-3003" b="-3303"/>
                </a:stretch>
              </a:blipFill>
            </p:spPr>
            <p:txBody>
              <a:bodyPr/>
              <a:lstStyle/>
              <a:p>
                <a:r>
                  <a:rPr lang="en-US">
                    <a:noFill/>
                  </a:rPr>
                  <a:t> </a:t>
                </a:r>
              </a:p>
            </p:txBody>
          </p:sp>
        </mc:Fallback>
      </mc:AlternateContent>
      <p:sp>
        <p:nvSpPr>
          <p:cNvPr id="7" name="TextBox 6"/>
          <p:cNvSpPr txBox="1"/>
          <p:nvPr/>
        </p:nvSpPr>
        <p:spPr>
          <a:xfrm>
            <a:off x="304800" y="265093"/>
            <a:ext cx="8619226" cy="954107"/>
          </a:xfrm>
          <a:prstGeom prst="rect">
            <a:avLst/>
          </a:prstGeom>
          <a:noFill/>
        </p:spPr>
        <p:txBody>
          <a:bodyPr wrap="square" rtlCol="0">
            <a:spAutoFit/>
          </a:bodyPr>
          <a:lstStyle/>
          <a:p>
            <a:r>
              <a:rPr lang="en-US" sz="2800" b="1" dirty="0" smtClean="0">
                <a:solidFill>
                  <a:srgbClr val="000000"/>
                </a:solidFill>
              </a:rPr>
              <a:t>The key is </a:t>
            </a:r>
            <a:r>
              <a:rPr lang="en-US" sz="2800" b="1" smtClean="0">
                <a:solidFill>
                  <a:srgbClr val="000000"/>
                </a:solidFill>
              </a:rPr>
              <a:t>to match energy &amp; </a:t>
            </a:r>
            <a:r>
              <a:rPr lang="en-US" sz="2800" b="1" dirty="0" smtClean="0">
                <a:solidFill>
                  <a:srgbClr val="000000"/>
                </a:solidFill>
              </a:rPr>
              <a:t>momentum of </a:t>
            </a:r>
            <a:r>
              <a:rPr lang="en-US" sz="2800" b="1" smtClean="0">
                <a:solidFill>
                  <a:srgbClr val="000000"/>
                </a:solidFill>
              </a:rPr>
              <a:t>your excitation source to the energy &amp; momentum of the SPP</a:t>
            </a:r>
            <a:endParaRPr lang="en-US" sz="2800" b="1" dirty="0">
              <a:solidFill>
                <a:srgbClr val="000000"/>
              </a:solidFill>
            </a:endParaRPr>
          </a:p>
        </p:txBody>
      </p:sp>
    </p:spTree>
    <p:extLst>
      <p:ext uri="{BB962C8B-B14F-4D97-AF65-F5344CB8AC3E}">
        <p14:creationId xmlns:p14="http://schemas.microsoft.com/office/powerpoint/2010/main" val="145529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219200"/>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74" y="1497806"/>
            <a:ext cx="3429000" cy="20835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524774" y="4321622"/>
                <a:ext cx="8619226" cy="2598917"/>
              </a:xfrm>
              <a:prstGeom prst="rect">
                <a:avLst/>
              </a:prstGeom>
              <a:noFill/>
            </p:spPr>
            <p:txBody>
              <a:bodyPr wrap="square" rtlCol="0">
                <a:spAutoFit/>
              </a:bodyPr>
              <a:lstStyle/>
              <a:p>
                <a:r>
                  <a:rPr lang="en-US" sz="2800" b="1" dirty="0" smtClean="0">
                    <a:solidFill>
                      <a:srgbClr val="000000"/>
                    </a:solidFill>
                  </a:rPr>
                  <a:t>Momentum Matching Condition:  </a:t>
                </a:r>
              </a:p>
              <a:p>
                <a14:m>
                  <m:oMathPara xmlns:m="http://schemas.openxmlformats.org/officeDocument/2006/math">
                    <m:oMathParaPr>
                      <m:jc m:val="centerGroup"/>
                    </m:oMathParaPr>
                    <m:oMath xmlns:m="http://schemas.openxmlformats.org/officeDocument/2006/math">
                      <m:r>
                        <a:rPr lang="en-US" sz="2800" b="1" i="1" smtClean="0">
                          <a:solidFill>
                            <a:srgbClr val="C00000"/>
                          </a:solidFill>
                          <a:latin typeface="Cambria Math" charset="0"/>
                        </a:rPr>
                        <m:t>𝑹𝒆</m:t>
                      </m:r>
                      <m:d>
                        <m:dPr>
                          <m:ctrlPr>
                            <a:rPr lang="en-US" sz="2800" b="1" i="1" smtClean="0">
                              <a:solidFill>
                                <a:srgbClr val="C00000"/>
                              </a:solidFill>
                              <a:latin typeface="Cambria Math" charset="0"/>
                            </a:rPr>
                          </m:ctrlPr>
                        </m:dPr>
                        <m:e>
                          <m:sSub>
                            <m:sSubPr>
                              <m:ctrlPr>
                                <a:rPr lang="en-US" sz="2800" b="1" i="1" smtClean="0">
                                  <a:solidFill>
                                    <a:srgbClr val="C00000"/>
                                  </a:solidFill>
                                  <a:latin typeface="Cambria Math" charset="0"/>
                                </a:rPr>
                              </m:ctrlPr>
                            </m:sSubPr>
                            <m:e>
                              <m:r>
                                <a:rPr lang="en-US" sz="2800" b="1" i="1" smtClean="0">
                                  <a:solidFill>
                                    <a:srgbClr val="C00000"/>
                                  </a:solidFill>
                                  <a:latin typeface="Cambria Math" charset="0"/>
                                </a:rPr>
                                <m:t>𝒌</m:t>
                              </m:r>
                            </m:e>
                            <m:sub>
                              <m:r>
                                <a:rPr lang="en-US" sz="2800" b="1" i="1" smtClean="0">
                                  <a:solidFill>
                                    <a:srgbClr val="C00000"/>
                                  </a:solidFill>
                                  <a:latin typeface="Cambria Math" charset="0"/>
                                </a:rPr>
                                <m:t>𝒔𝒑𝒑</m:t>
                              </m:r>
                            </m:sub>
                          </m:sSub>
                        </m:e>
                      </m:d>
                      <m:r>
                        <a:rPr lang="en-US" sz="2800" b="1" i="0" smtClean="0">
                          <a:solidFill>
                            <a:srgbClr val="C00000"/>
                          </a:solidFill>
                          <a:latin typeface="Cambria Math" charset="0"/>
                        </a:rPr>
                        <m:t>= </m:t>
                      </m:r>
                      <m:sSub>
                        <m:sSubPr>
                          <m:ctrlPr>
                            <a:rPr lang="en-US" sz="2800" b="1" i="1">
                              <a:solidFill>
                                <a:srgbClr val="C00000"/>
                              </a:solidFill>
                              <a:latin typeface="Cambria Math" charset="0"/>
                            </a:rPr>
                          </m:ctrlPr>
                        </m:sSubPr>
                        <m:e>
                          <m:r>
                            <a:rPr lang="en-US" sz="2800" b="1" i="1">
                              <a:solidFill>
                                <a:srgbClr val="C00000"/>
                              </a:solidFill>
                              <a:latin typeface="Cambria Math" charset="0"/>
                            </a:rPr>
                            <m:t>𝜼</m:t>
                          </m:r>
                        </m:e>
                        <m:sub>
                          <m:r>
                            <a:rPr lang="en-US" sz="2800" b="1" i="1">
                              <a:solidFill>
                                <a:srgbClr val="C00000"/>
                              </a:solidFill>
                              <a:latin typeface="Cambria Math" charset="0"/>
                            </a:rPr>
                            <m:t>𝒑𝒓𝒊𝒔𝒎</m:t>
                          </m:r>
                        </m:sub>
                      </m:sSub>
                      <m:f>
                        <m:fPr>
                          <m:ctrlPr>
                            <a:rPr lang="en-US" sz="2800" b="1" i="1">
                              <a:solidFill>
                                <a:srgbClr val="C00000"/>
                              </a:solidFill>
                              <a:latin typeface="Cambria Math" charset="0"/>
                            </a:rPr>
                          </m:ctrlPr>
                        </m:fPr>
                        <m:num>
                          <m:r>
                            <a:rPr lang="en-US" sz="2800" b="1" i="1">
                              <a:solidFill>
                                <a:srgbClr val="C00000"/>
                              </a:solidFill>
                              <a:latin typeface="Cambria Math" charset="0"/>
                            </a:rPr>
                            <m:t>𝝎</m:t>
                          </m:r>
                        </m:num>
                        <m:den>
                          <m:r>
                            <a:rPr lang="en-US" sz="2800" b="1" i="1">
                              <a:solidFill>
                                <a:srgbClr val="C00000"/>
                              </a:solidFill>
                              <a:latin typeface="Cambria Math" charset="0"/>
                            </a:rPr>
                            <m:t>𝒄</m:t>
                          </m:r>
                        </m:den>
                      </m:f>
                      <m:r>
                        <a:rPr lang="en-US" sz="2800" b="1" i="1">
                          <a:solidFill>
                            <a:srgbClr val="C00000"/>
                          </a:solidFill>
                          <a:latin typeface="Cambria Math" charset="0"/>
                        </a:rPr>
                        <m:t> </m:t>
                      </m:r>
                      <m:r>
                        <a:rPr lang="en-US" sz="2800" b="1" i="1">
                          <a:solidFill>
                            <a:srgbClr val="C00000"/>
                          </a:solidFill>
                          <a:latin typeface="Cambria Math" charset="0"/>
                        </a:rPr>
                        <m:t>𝒔𝒊𝒏</m:t>
                      </m:r>
                      <m:d>
                        <m:dPr>
                          <m:ctrlPr>
                            <a:rPr lang="en-US" sz="2800" b="1" i="1">
                              <a:solidFill>
                                <a:srgbClr val="C00000"/>
                              </a:solidFill>
                              <a:latin typeface="Cambria Math" charset="0"/>
                            </a:rPr>
                          </m:ctrlPr>
                        </m:dPr>
                        <m:e>
                          <m:r>
                            <a:rPr lang="en-US" sz="2800" b="1" i="1">
                              <a:solidFill>
                                <a:srgbClr val="C00000"/>
                              </a:solidFill>
                              <a:latin typeface="Cambria Math" charset="0"/>
                            </a:rPr>
                            <m:t>𝜽</m:t>
                          </m:r>
                        </m:e>
                      </m:d>
                      <m:r>
                        <a:rPr lang="en-US" sz="2800" b="1" i="1">
                          <a:solidFill>
                            <a:srgbClr val="C00000"/>
                          </a:solidFill>
                          <a:latin typeface="Cambria Math" charset="0"/>
                        </a:rPr>
                        <m:t> </m:t>
                      </m:r>
                    </m:oMath>
                  </m:oMathPara>
                </a14:m>
                <a:endParaRPr lang="en-US" sz="2800" b="1" dirty="0" smtClean="0">
                  <a:solidFill>
                    <a:srgbClr val="C00000"/>
                  </a:solidFill>
                </a:endParaRPr>
              </a:p>
              <a:p>
                <a:pPr algn="ctr"/>
                <a:r>
                  <a:rPr lang="en-US" sz="2800" b="1" dirty="0" smtClean="0">
                    <a:solidFill>
                      <a:srgbClr val="000000"/>
                    </a:solidFill>
                  </a:rPr>
                  <a:t>or</a:t>
                </a:r>
              </a:p>
              <a:p>
                <a:pPr algn="ctr"/>
                <a14:m>
                  <m:oMathPara xmlns:m="http://schemas.openxmlformats.org/officeDocument/2006/math">
                    <m:oMathParaPr>
                      <m:jc m:val="centerGroup"/>
                    </m:oMathParaPr>
                    <m:oMath xmlns:m="http://schemas.openxmlformats.org/officeDocument/2006/math">
                      <m:sSub>
                        <m:sSubPr>
                          <m:ctrlPr>
                            <a:rPr lang="en-US" sz="2800" b="1" i="1" smtClean="0">
                              <a:solidFill>
                                <a:srgbClr val="C00000"/>
                              </a:solidFill>
                              <a:latin typeface="Cambria Math" charset="0"/>
                            </a:rPr>
                          </m:ctrlPr>
                        </m:sSubPr>
                        <m:e>
                          <m:r>
                            <a:rPr lang="en-US" sz="2800" b="1" i="1" smtClean="0">
                              <a:solidFill>
                                <a:srgbClr val="C00000"/>
                              </a:solidFill>
                              <a:latin typeface="Cambria Math" charset="0"/>
                            </a:rPr>
                            <m:t>𝜼</m:t>
                          </m:r>
                        </m:e>
                        <m:sub>
                          <m:r>
                            <a:rPr lang="en-US" sz="2800" b="1" i="1" smtClean="0">
                              <a:solidFill>
                                <a:srgbClr val="C00000"/>
                              </a:solidFill>
                              <a:latin typeface="Cambria Math" charset="0"/>
                            </a:rPr>
                            <m:t>𝑺𝑷𝑷</m:t>
                          </m:r>
                        </m:sub>
                      </m:sSub>
                      <m:r>
                        <a:rPr lang="en-US" sz="2800" b="1">
                          <a:solidFill>
                            <a:srgbClr val="C00000"/>
                          </a:solidFill>
                          <a:latin typeface="Cambria Math" charset="0"/>
                        </a:rPr>
                        <m:t>= </m:t>
                      </m:r>
                      <m:sSub>
                        <m:sSubPr>
                          <m:ctrlPr>
                            <a:rPr lang="en-US" sz="2800" b="1" i="1">
                              <a:solidFill>
                                <a:srgbClr val="C00000"/>
                              </a:solidFill>
                              <a:latin typeface="Cambria Math" charset="0"/>
                            </a:rPr>
                          </m:ctrlPr>
                        </m:sSubPr>
                        <m:e>
                          <m:r>
                            <a:rPr lang="en-US" sz="2800" b="1" i="1">
                              <a:solidFill>
                                <a:srgbClr val="C00000"/>
                              </a:solidFill>
                              <a:latin typeface="Cambria Math" charset="0"/>
                            </a:rPr>
                            <m:t>𝜼</m:t>
                          </m:r>
                        </m:e>
                        <m:sub>
                          <m:r>
                            <a:rPr lang="en-US" sz="2800" b="1" i="1">
                              <a:solidFill>
                                <a:srgbClr val="C00000"/>
                              </a:solidFill>
                              <a:latin typeface="Cambria Math" charset="0"/>
                            </a:rPr>
                            <m:t>𝒑𝒓𝒊𝒔𝒎</m:t>
                          </m:r>
                        </m:sub>
                      </m:sSub>
                      <m:r>
                        <a:rPr lang="en-US" sz="2800" b="1" i="1" smtClean="0">
                          <a:solidFill>
                            <a:srgbClr val="C00000"/>
                          </a:solidFill>
                          <a:latin typeface="Cambria Math" charset="0"/>
                        </a:rPr>
                        <m:t> </m:t>
                      </m:r>
                      <m:r>
                        <a:rPr lang="en-US" sz="2800" b="1" i="1">
                          <a:solidFill>
                            <a:srgbClr val="C00000"/>
                          </a:solidFill>
                          <a:latin typeface="Cambria Math" charset="0"/>
                        </a:rPr>
                        <m:t>𝒔𝒊𝒏</m:t>
                      </m:r>
                      <m:d>
                        <m:dPr>
                          <m:ctrlPr>
                            <a:rPr lang="en-US" sz="2800" b="1" i="1">
                              <a:solidFill>
                                <a:srgbClr val="C00000"/>
                              </a:solidFill>
                              <a:latin typeface="Cambria Math" charset="0"/>
                            </a:rPr>
                          </m:ctrlPr>
                        </m:dPr>
                        <m:e>
                          <m:r>
                            <a:rPr lang="en-US" sz="2800" b="1" i="1">
                              <a:solidFill>
                                <a:srgbClr val="C00000"/>
                              </a:solidFill>
                              <a:latin typeface="Cambria Math" charset="0"/>
                            </a:rPr>
                            <m:t>𝜽</m:t>
                          </m:r>
                        </m:e>
                      </m:d>
                      <m:r>
                        <a:rPr lang="en-US" sz="2800" b="1" i="1">
                          <a:solidFill>
                            <a:srgbClr val="C00000"/>
                          </a:solidFill>
                          <a:latin typeface="Cambria Math" charset="0"/>
                        </a:rPr>
                        <m:t> </m:t>
                      </m:r>
                    </m:oMath>
                  </m:oMathPara>
                </a14:m>
                <a:endParaRPr lang="en-US" sz="2800" b="1" dirty="0">
                  <a:solidFill>
                    <a:srgbClr val="C00000"/>
                  </a:solidFill>
                </a:endParaRPr>
              </a:p>
              <a:p>
                <a:pPr algn="ctr"/>
                <a:endParaRPr lang="en-US" sz="2800" b="1" dirty="0" smtClean="0">
                  <a:solidFill>
                    <a:srgbClr val="0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24774" y="4321622"/>
                <a:ext cx="8619226" cy="2598917"/>
              </a:xfrm>
              <a:prstGeom prst="rect">
                <a:avLst/>
              </a:prstGeom>
              <a:blipFill rotWithShape="0">
                <a:blip r:embed="rId4"/>
                <a:stretch>
                  <a:fillRect l="-1414" t="-2347"/>
                </a:stretch>
              </a:blipFill>
            </p:spPr>
            <p:txBody>
              <a:bodyPr/>
              <a:lstStyle/>
              <a:p>
                <a:r>
                  <a:rPr lang="en-US">
                    <a:noFill/>
                  </a:rPr>
                  <a:t> </a:t>
                </a:r>
              </a:p>
            </p:txBody>
          </p:sp>
        </mc:Fallback>
      </mc:AlternateContent>
      <p:sp>
        <p:nvSpPr>
          <p:cNvPr id="7" name="TextBox 6"/>
          <p:cNvSpPr txBox="1"/>
          <p:nvPr/>
        </p:nvSpPr>
        <p:spPr>
          <a:xfrm>
            <a:off x="304800" y="265093"/>
            <a:ext cx="8619226" cy="954107"/>
          </a:xfrm>
          <a:prstGeom prst="rect">
            <a:avLst/>
          </a:prstGeom>
          <a:noFill/>
        </p:spPr>
        <p:txBody>
          <a:bodyPr wrap="square" rtlCol="0">
            <a:spAutoFit/>
          </a:bodyPr>
          <a:lstStyle/>
          <a:p>
            <a:r>
              <a:rPr lang="en-US" sz="2800" b="1" dirty="0" smtClean="0">
                <a:solidFill>
                  <a:srgbClr val="000000"/>
                </a:solidFill>
              </a:rPr>
              <a:t>The key is </a:t>
            </a:r>
            <a:r>
              <a:rPr lang="en-US" sz="2800" b="1" smtClean="0">
                <a:solidFill>
                  <a:srgbClr val="000000"/>
                </a:solidFill>
              </a:rPr>
              <a:t>to match energy &amp; </a:t>
            </a:r>
            <a:r>
              <a:rPr lang="en-US" sz="2800" b="1" dirty="0" smtClean="0">
                <a:solidFill>
                  <a:srgbClr val="000000"/>
                </a:solidFill>
              </a:rPr>
              <a:t>momentum of </a:t>
            </a:r>
            <a:r>
              <a:rPr lang="en-US" sz="2800" b="1" smtClean="0">
                <a:solidFill>
                  <a:srgbClr val="000000"/>
                </a:solidFill>
              </a:rPr>
              <a:t>your excitation source to the energy &amp; momentum of the SPP</a:t>
            </a:r>
            <a:endParaRPr lang="en-US" sz="2800" b="1" dirty="0">
              <a:solidFill>
                <a:srgbClr val="000000"/>
              </a:solidFill>
            </a:endParaRPr>
          </a:p>
        </p:txBody>
      </p:sp>
    </p:spTree>
    <p:extLst>
      <p:ext uri="{BB962C8B-B14F-4D97-AF65-F5344CB8AC3E}">
        <p14:creationId xmlns:p14="http://schemas.microsoft.com/office/powerpoint/2010/main" val="157551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787077"/>
            <a:ext cx="4724400" cy="3089722"/>
          </a:xfrm>
          <a:prstGeom prst="rect">
            <a:avLst/>
          </a:prstGeom>
        </p:spPr>
      </p:pic>
      <p:pic>
        <p:nvPicPr>
          <p:cNvPr id="1026" name="Picture 2" descr="Image result for kretschman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290141"/>
            <a:ext cx="3429000" cy="208359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524774" y="457200"/>
            <a:ext cx="8229600" cy="1143000"/>
          </a:xfrm>
        </p:spPr>
        <p:txBody>
          <a:bodyPr/>
          <a:lstStyle/>
          <a:p>
            <a:pPr algn="ctr"/>
            <a:r>
              <a:rPr lang="en-US" sz="2800" dirty="0" smtClean="0"/>
              <a:t>How do you excite SPPs?</a:t>
            </a:r>
            <a:endParaRPr lang="en-US" dirty="0"/>
          </a:p>
        </p:txBody>
      </p:sp>
      <p:sp>
        <p:nvSpPr>
          <p:cNvPr id="4" name="TextBox 3"/>
          <p:cNvSpPr txBox="1"/>
          <p:nvPr/>
        </p:nvSpPr>
        <p:spPr>
          <a:xfrm>
            <a:off x="914400" y="5063676"/>
            <a:ext cx="8001000" cy="1200329"/>
          </a:xfrm>
          <a:prstGeom prst="rect">
            <a:avLst/>
          </a:prstGeom>
          <a:noFill/>
        </p:spPr>
        <p:txBody>
          <a:bodyPr wrap="square" rtlCol="0">
            <a:spAutoFit/>
          </a:bodyPr>
          <a:lstStyle/>
          <a:p>
            <a:r>
              <a:rPr lang="en-US" sz="2400" b="1" dirty="0" smtClean="0">
                <a:solidFill>
                  <a:srgbClr val="000000"/>
                </a:solidFill>
              </a:rPr>
              <a:t>Many people have claimed that you excite SPPs precisely at the angle at which reflection from the metal film is minimized.  </a:t>
            </a:r>
            <a:r>
              <a:rPr lang="en-US" sz="2400" b="1" dirty="0" smtClean="0">
                <a:solidFill>
                  <a:srgbClr val="C00000"/>
                </a:solidFill>
              </a:rPr>
              <a:t>Many people have been wrong!</a:t>
            </a:r>
            <a:endParaRPr lang="en-US" sz="2400" b="1" dirty="0">
              <a:solidFill>
                <a:srgbClr val="000000"/>
              </a:solidFill>
            </a:endParaRPr>
          </a:p>
        </p:txBody>
      </p:sp>
    </p:spTree>
    <p:extLst>
      <p:ext uri="{BB962C8B-B14F-4D97-AF65-F5344CB8AC3E}">
        <p14:creationId xmlns:p14="http://schemas.microsoft.com/office/powerpoint/2010/main" val="885566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6199569" y="957171"/>
            <a:ext cx="3096831" cy="1929375"/>
          </a:xfrm>
          <a:prstGeom prst="rect">
            <a:avLst/>
          </a:prstGeom>
        </p:spPr>
      </p:pic>
      <p:pic>
        <p:nvPicPr>
          <p:cNvPr id="30" name="Picture 29"/>
          <p:cNvPicPr>
            <a:picLocks noChangeAspect="1"/>
          </p:cNvPicPr>
          <p:nvPr/>
        </p:nvPicPr>
        <p:blipFill>
          <a:blip r:embed="rId4"/>
          <a:stretch>
            <a:fillRect/>
          </a:stretch>
        </p:blipFill>
        <p:spPr>
          <a:xfrm>
            <a:off x="1024268" y="953867"/>
            <a:ext cx="3116898" cy="1951168"/>
          </a:xfrm>
          <a:prstGeom prst="rect">
            <a:avLst/>
          </a:prstGeom>
        </p:spPr>
      </p:pic>
      <p:pic>
        <p:nvPicPr>
          <p:cNvPr id="13" name="Picture 12"/>
          <p:cNvPicPr>
            <a:picLocks noChangeAspect="1"/>
          </p:cNvPicPr>
          <p:nvPr/>
        </p:nvPicPr>
        <p:blipFill>
          <a:blip r:embed="rId5"/>
          <a:stretch>
            <a:fillRect/>
          </a:stretch>
        </p:blipFill>
        <p:spPr>
          <a:xfrm>
            <a:off x="433287" y="3517698"/>
            <a:ext cx="5662713" cy="2576592"/>
          </a:xfrm>
          <a:prstGeom prst="rect">
            <a:avLst/>
          </a:prstGeom>
        </p:spPr>
      </p:pic>
      <p:sp>
        <p:nvSpPr>
          <p:cNvPr id="10" name="Rectangle 9"/>
          <p:cNvSpPr/>
          <p:nvPr/>
        </p:nvSpPr>
        <p:spPr>
          <a:xfrm rot="16200000">
            <a:off x="-502673" y="4507417"/>
            <a:ext cx="1253056" cy="400110"/>
          </a:xfrm>
          <a:prstGeom prst="rect">
            <a:avLst/>
          </a:prstGeom>
        </p:spPr>
        <p:txBody>
          <a:bodyPr wrap="square">
            <a:spAutoFit/>
          </a:bodyPr>
          <a:lstStyle/>
          <a:p>
            <a:r>
              <a:rPr lang="en-US" sz="2000" b="1" dirty="0"/>
              <a:t>k</a:t>
            </a:r>
            <a:r>
              <a:rPr lang="en-US" sz="2000" b="1" baseline="-25000" dirty="0" smtClean="0"/>
              <a:t>0</a:t>
            </a:r>
            <a:r>
              <a:rPr lang="en-US" sz="2000" b="1" dirty="0" smtClean="0"/>
              <a:t> (μm</a:t>
            </a:r>
            <a:r>
              <a:rPr lang="en-US" sz="2000" b="1" baseline="30000" dirty="0" smtClean="0"/>
              <a:t>-1</a:t>
            </a:r>
            <a:r>
              <a:rPr lang="en-US" sz="2000" b="1" dirty="0" smtClean="0"/>
              <a:t>) </a:t>
            </a:r>
            <a:endParaRPr lang="en-US" sz="2000" b="1" dirty="0"/>
          </a:p>
        </p:txBody>
      </p:sp>
      <p:sp>
        <p:nvSpPr>
          <p:cNvPr id="12" name="Rectangle 11"/>
          <p:cNvSpPr/>
          <p:nvPr/>
        </p:nvSpPr>
        <p:spPr>
          <a:xfrm rot="16200000">
            <a:off x="5211279" y="1512023"/>
            <a:ext cx="1519221" cy="400110"/>
          </a:xfrm>
          <a:prstGeom prst="rect">
            <a:avLst/>
          </a:prstGeom>
        </p:spPr>
        <p:txBody>
          <a:bodyPr wrap="square">
            <a:spAutoFit/>
          </a:bodyPr>
          <a:lstStyle/>
          <a:p>
            <a:r>
              <a:rPr lang="en-US" sz="2000" b="1" dirty="0" smtClean="0"/>
              <a:t>Amplitude  </a:t>
            </a:r>
            <a:endParaRPr lang="en-US" sz="2000" b="1" dirty="0"/>
          </a:p>
        </p:txBody>
      </p:sp>
      <p:sp>
        <p:nvSpPr>
          <p:cNvPr id="18" name="Rectangle 17"/>
          <p:cNvSpPr/>
          <p:nvPr/>
        </p:nvSpPr>
        <p:spPr>
          <a:xfrm>
            <a:off x="2968207" y="6000690"/>
            <a:ext cx="1233100" cy="400110"/>
          </a:xfrm>
          <a:prstGeom prst="rect">
            <a:avLst/>
          </a:prstGeom>
        </p:spPr>
        <p:txBody>
          <a:bodyPr wrap="square">
            <a:spAutoFit/>
          </a:bodyPr>
          <a:lstStyle/>
          <a:p>
            <a:r>
              <a:rPr lang="en-US" sz="2000" b="1" dirty="0" smtClean="0"/>
              <a:t>β (μm</a:t>
            </a:r>
            <a:r>
              <a:rPr lang="en-US" sz="2000" b="1" baseline="30000" dirty="0" smtClean="0"/>
              <a:t>-1</a:t>
            </a:r>
            <a:r>
              <a:rPr lang="en-US" sz="2000" b="1" dirty="0" smtClean="0"/>
              <a:t>)</a:t>
            </a:r>
            <a:endParaRPr lang="en-US" sz="2000" b="1" dirty="0"/>
          </a:p>
        </p:txBody>
      </p:sp>
      <p:sp>
        <p:nvSpPr>
          <p:cNvPr id="14" name="Rectangle 13"/>
          <p:cNvSpPr/>
          <p:nvPr/>
        </p:nvSpPr>
        <p:spPr>
          <a:xfrm>
            <a:off x="7498267" y="2905035"/>
            <a:ext cx="1464737" cy="400110"/>
          </a:xfrm>
          <a:prstGeom prst="rect">
            <a:avLst/>
          </a:prstGeom>
        </p:spPr>
        <p:txBody>
          <a:bodyPr wrap="square">
            <a:spAutoFit/>
          </a:bodyPr>
          <a:lstStyle/>
          <a:p>
            <a:r>
              <a:rPr lang="el-GR" sz="2000" b="1" dirty="0" smtClean="0"/>
              <a:t>θ</a:t>
            </a:r>
            <a:r>
              <a:rPr lang="en-US" sz="2000" b="1" dirty="0" smtClean="0"/>
              <a:t> (deg.)</a:t>
            </a:r>
            <a:endParaRPr lang="en-US" sz="2000" b="1" dirty="0"/>
          </a:p>
        </p:txBody>
      </p:sp>
      <p:sp>
        <p:nvSpPr>
          <p:cNvPr id="7" name="Rectangle 6"/>
          <p:cNvSpPr/>
          <p:nvPr/>
        </p:nvSpPr>
        <p:spPr>
          <a:xfrm>
            <a:off x="1442842" y="961903"/>
            <a:ext cx="391178" cy="400110"/>
          </a:xfrm>
          <a:prstGeom prst="rect">
            <a:avLst/>
          </a:prstGeom>
        </p:spPr>
        <p:txBody>
          <a:bodyPr wrap="none">
            <a:spAutoFit/>
          </a:bodyPr>
          <a:lstStyle/>
          <a:p>
            <a:r>
              <a:rPr lang="en-US" sz="2000" b="1" dirty="0"/>
              <a:t>a) </a:t>
            </a:r>
            <a:endParaRPr lang="en-US" sz="2000" dirty="0"/>
          </a:p>
        </p:txBody>
      </p:sp>
      <p:sp>
        <p:nvSpPr>
          <p:cNvPr id="9" name="Rectangle 8"/>
          <p:cNvSpPr/>
          <p:nvPr/>
        </p:nvSpPr>
        <p:spPr>
          <a:xfrm>
            <a:off x="882512" y="3599685"/>
            <a:ext cx="371892" cy="400110"/>
          </a:xfrm>
          <a:prstGeom prst="rect">
            <a:avLst/>
          </a:prstGeom>
        </p:spPr>
        <p:txBody>
          <a:bodyPr wrap="none">
            <a:spAutoFit/>
          </a:bodyPr>
          <a:lstStyle/>
          <a:p>
            <a:r>
              <a:rPr lang="en-US" sz="2000" b="1" dirty="0" smtClean="0"/>
              <a:t>c) </a:t>
            </a:r>
            <a:endParaRPr lang="en-US" sz="2000" dirty="0"/>
          </a:p>
        </p:txBody>
      </p:sp>
      <p:cxnSp>
        <p:nvCxnSpPr>
          <p:cNvPr id="19" name="Straight Connector 18"/>
          <p:cNvCxnSpPr/>
          <p:nvPr/>
        </p:nvCxnSpPr>
        <p:spPr>
          <a:xfrm>
            <a:off x="2628242" y="4649743"/>
            <a:ext cx="1268009" cy="0"/>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691767" y="4454230"/>
            <a:ext cx="1239536" cy="400110"/>
          </a:xfrm>
          <a:prstGeom prst="rect">
            <a:avLst/>
          </a:prstGeom>
        </p:spPr>
        <p:txBody>
          <a:bodyPr wrap="square">
            <a:spAutoFit/>
          </a:bodyPr>
          <a:lstStyle/>
          <a:p>
            <a:r>
              <a:rPr lang="en-US" sz="2000" b="1" dirty="0" smtClean="0"/>
              <a:t>514 nm</a:t>
            </a:r>
            <a:endParaRPr lang="en-US" sz="2000" b="1" dirty="0"/>
          </a:p>
        </p:txBody>
      </p:sp>
      <p:sp>
        <p:nvSpPr>
          <p:cNvPr id="27" name="Rectangle 26"/>
          <p:cNvSpPr/>
          <p:nvPr/>
        </p:nvSpPr>
        <p:spPr>
          <a:xfrm rot="16200000">
            <a:off x="281164" y="1358136"/>
            <a:ext cx="1255221" cy="707886"/>
          </a:xfrm>
          <a:prstGeom prst="rect">
            <a:avLst/>
          </a:prstGeom>
        </p:spPr>
        <p:txBody>
          <a:bodyPr wrap="square">
            <a:spAutoFit/>
          </a:bodyPr>
          <a:lstStyle/>
          <a:p>
            <a:r>
              <a:rPr lang="en-US" sz="2000" b="1" dirty="0" smtClean="0"/>
              <a:t>Amplitude  </a:t>
            </a:r>
            <a:endParaRPr lang="en-US" sz="2000" b="1" dirty="0"/>
          </a:p>
        </p:txBody>
      </p:sp>
      <p:sp>
        <p:nvSpPr>
          <p:cNvPr id="28" name="Rectangle 27"/>
          <p:cNvSpPr/>
          <p:nvPr/>
        </p:nvSpPr>
        <p:spPr>
          <a:xfrm>
            <a:off x="2105737" y="3105090"/>
            <a:ext cx="1464737" cy="400110"/>
          </a:xfrm>
          <a:prstGeom prst="rect">
            <a:avLst/>
          </a:prstGeom>
        </p:spPr>
        <p:txBody>
          <a:bodyPr wrap="square">
            <a:spAutoFit/>
          </a:bodyPr>
          <a:lstStyle/>
          <a:p>
            <a:r>
              <a:rPr lang="el-GR" sz="2000" b="1" dirty="0" smtClean="0"/>
              <a:t>θ</a:t>
            </a:r>
            <a:r>
              <a:rPr lang="en-US" sz="2000" b="1" dirty="0" smtClean="0"/>
              <a:t> (deg.)</a:t>
            </a:r>
            <a:endParaRPr lang="en-US" sz="2000" b="1" dirty="0"/>
          </a:p>
        </p:txBody>
      </p:sp>
      <p:sp>
        <p:nvSpPr>
          <p:cNvPr id="2" name="TextBox 1"/>
          <p:cNvSpPr txBox="1"/>
          <p:nvPr/>
        </p:nvSpPr>
        <p:spPr>
          <a:xfrm>
            <a:off x="6096000" y="3836498"/>
            <a:ext cx="3048000" cy="1938992"/>
          </a:xfrm>
          <a:prstGeom prst="rect">
            <a:avLst/>
          </a:prstGeom>
          <a:noFill/>
        </p:spPr>
        <p:txBody>
          <a:bodyPr wrap="square" rtlCol="0">
            <a:spAutoFit/>
          </a:bodyPr>
          <a:lstStyle/>
          <a:p>
            <a:r>
              <a:rPr lang="en-US" sz="2000" b="1" dirty="0" smtClean="0">
                <a:solidFill>
                  <a:srgbClr val="000000"/>
                </a:solidFill>
              </a:rPr>
              <a:t>Two finger prints can be found:  One follows minimum reflectance angle, one follows maximum transmission amplitude angle</a:t>
            </a:r>
            <a:endParaRPr lang="en-US" sz="2000" b="1" dirty="0">
              <a:solidFill>
                <a:srgbClr val="000000"/>
              </a:solidFill>
            </a:endParaRPr>
          </a:p>
        </p:txBody>
      </p:sp>
      <p:sp>
        <p:nvSpPr>
          <p:cNvPr id="17" name="Rectangle 1"/>
          <p:cNvSpPr>
            <a:spLocks noChangeArrowheads="1"/>
          </p:cNvSpPr>
          <p:nvPr/>
        </p:nvSpPr>
        <p:spPr bwMode="auto">
          <a:xfrm>
            <a:off x="882512" y="6400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rgbClr val="3B3B3B"/>
                </a:solidFill>
                <a:effectLst/>
                <a:latin typeface="Source Sans Pro"/>
              </a:rPr>
              <a:t>doi:10.1038/srep09929</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Title 1"/>
          <p:cNvSpPr>
            <a:spLocks noGrp="1"/>
          </p:cNvSpPr>
          <p:nvPr>
            <p:ph type="title"/>
          </p:nvPr>
        </p:nvSpPr>
        <p:spPr>
          <a:xfrm>
            <a:off x="554831" y="307652"/>
            <a:ext cx="8229600" cy="1143000"/>
          </a:xfrm>
        </p:spPr>
        <p:txBody>
          <a:bodyPr/>
          <a:lstStyle/>
          <a:p>
            <a:pPr algn="ctr"/>
            <a:r>
              <a:rPr lang="en-US" sz="2800" dirty="0" smtClean="0"/>
              <a:t>How do you excite SPPs?</a:t>
            </a:r>
            <a:endParaRPr lang="en-US" dirty="0"/>
          </a:p>
        </p:txBody>
      </p:sp>
    </p:spTree>
    <p:extLst>
      <p:ext uri="{BB962C8B-B14F-4D97-AF65-F5344CB8AC3E}">
        <p14:creationId xmlns:p14="http://schemas.microsoft.com/office/powerpoint/2010/main" val="172398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What’s excited at the </a:t>
            </a:r>
            <a:r>
              <a:rPr lang="en-US" dirty="0" err="1" smtClean="0"/>
              <a:t>Kretschmann-Raether</a:t>
            </a:r>
            <a:r>
              <a:rPr lang="en-US" dirty="0" smtClean="0"/>
              <a:t> minimum?  A Perfectly Absorbing Mode!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79" y="1676400"/>
            <a:ext cx="9166079" cy="4363053"/>
          </a:xfrm>
        </p:spPr>
      </p:pic>
      <p:sp>
        <p:nvSpPr>
          <p:cNvPr id="5" name="Slide Number Placeholder 4"/>
          <p:cNvSpPr>
            <a:spLocks noGrp="1"/>
          </p:cNvSpPr>
          <p:nvPr>
            <p:ph type="sldNum" sz="quarter" idx="12"/>
          </p:nvPr>
        </p:nvSpPr>
        <p:spPr/>
        <p:txBody>
          <a:bodyPr/>
          <a:lstStyle/>
          <a:p>
            <a:fld id="{87034D8C-3CB4-402A-BC46-2AB14C0FE90A}" type="slidenum">
              <a:rPr lang="en-US" smtClean="0"/>
              <a:pPr/>
              <a:t>19</a:t>
            </a:fld>
            <a:endParaRPr lang="en-US" dirty="0"/>
          </a:p>
        </p:txBody>
      </p:sp>
      <p:sp>
        <p:nvSpPr>
          <p:cNvPr id="7" name="TextBox 6"/>
          <p:cNvSpPr txBox="1"/>
          <p:nvPr/>
        </p:nvSpPr>
        <p:spPr>
          <a:xfrm>
            <a:off x="1447800" y="2057400"/>
            <a:ext cx="2743200" cy="369332"/>
          </a:xfrm>
          <a:prstGeom prst="rect">
            <a:avLst/>
          </a:prstGeom>
          <a:noFill/>
        </p:spPr>
        <p:txBody>
          <a:bodyPr wrap="square" rtlCol="0">
            <a:spAutoFit/>
          </a:bodyPr>
          <a:lstStyle/>
          <a:p>
            <a:r>
              <a:rPr lang="en-US" b="1" dirty="0" smtClean="0">
                <a:solidFill>
                  <a:srgbClr val="000000"/>
                </a:solidFill>
              </a:rPr>
              <a:t>PA Mode</a:t>
            </a:r>
            <a:endParaRPr lang="en-US" b="1" dirty="0">
              <a:solidFill>
                <a:srgbClr val="000000"/>
              </a:solidFill>
            </a:endParaRPr>
          </a:p>
        </p:txBody>
      </p:sp>
      <p:cxnSp>
        <p:nvCxnSpPr>
          <p:cNvPr id="9" name="Straight Arrow Connector 8"/>
          <p:cNvCxnSpPr/>
          <p:nvPr/>
        </p:nvCxnSpPr>
        <p:spPr bwMode="auto">
          <a:xfrm>
            <a:off x="2514600" y="2426732"/>
            <a:ext cx="1600200" cy="1611868"/>
          </a:xfrm>
          <a:prstGeom prst="straightConnector1">
            <a:avLst/>
          </a:prstGeom>
          <a:noFill/>
          <a:ln w="57150" cap="flat" cmpd="sng" algn="ctr">
            <a:solidFill>
              <a:srgbClr val="000000"/>
            </a:solidFill>
            <a:prstDash val="solid"/>
            <a:round/>
            <a:headEnd type="none" w="med" len="med"/>
            <a:tailEnd type="triangle"/>
          </a:ln>
          <a:effectLst/>
        </p:spPr>
      </p:cxnSp>
      <p:sp>
        <p:nvSpPr>
          <p:cNvPr id="11" name="TextBox 10"/>
          <p:cNvSpPr txBox="1"/>
          <p:nvPr/>
        </p:nvSpPr>
        <p:spPr>
          <a:xfrm>
            <a:off x="7010400" y="2863334"/>
            <a:ext cx="2743200" cy="369332"/>
          </a:xfrm>
          <a:prstGeom prst="rect">
            <a:avLst/>
          </a:prstGeom>
          <a:noFill/>
        </p:spPr>
        <p:txBody>
          <a:bodyPr wrap="square" rtlCol="0">
            <a:spAutoFit/>
          </a:bodyPr>
          <a:lstStyle/>
          <a:p>
            <a:r>
              <a:rPr lang="en-US" b="1" dirty="0" smtClean="0">
                <a:solidFill>
                  <a:srgbClr val="000000"/>
                </a:solidFill>
              </a:rPr>
              <a:t>SPP Mode</a:t>
            </a:r>
            <a:endParaRPr lang="en-US" b="1" dirty="0">
              <a:solidFill>
                <a:srgbClr val="000000"/>
              </a:solidFill>
            </a:endParaRPr>
          </a:p>
        </p:txBody>
      </p:sp>
      <p:cxnSp>
        <p:nvCxnSpPr>
          <p:cNvPr id="12" name="Straight Arrow Connector 11"/>
          <p:cNvCxnSpPr/>
          <p:nvPr/>
        </p:nvCxnSpPr>
        <p:spPr bwMode="auto">
          <a:xfrm>
            <a:off x="7467600" y="3232666"/>
            <a:ext cx="304800" cy="1110734"/>
          </a:xfrm>
          <a:prstGeom prst="straightConnector1">
            <a:avLst/>
          </a:prstGeom>
          <a:noFill/>
          <a:ln w="571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 name="TextBox 2"/>
              <p:cNvSpPr txBox="1"/>
              <p:nvPr/>
            </p:nvSpPr>
            <p:spPr>
              <a:xfrm>
                <a:off x="3886200" y="5547010"/>
                <a:ext cx="1604222"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charset="0"/>
                        </a:rPr>
                        <m:t>𝑅𝑒</m:t>
                      </m:r>
                      <m:d>
                        <m:dPr>
                          <m:ctrlPr>
                            <a:rPr lang="en-US" sz="3200" b="0" i="1" smtClean="0">
                              <a:solidFill>
                                <a:srgbClr val="000000"/>
                              </a:solidFill>
                              <a:latin typeface="Cambria Math" charset="0"/>
                            </a:rPr>
                          </m:ctrlPr>
                        </m:dPr>
                        <m:e>
                          <m:r>
                            <a:rPr lang="en-US" sz="3200" b="0" i="1" smtClean="0">
                              <a:solidFill>
                                <a:srgbClr val="000000"/>
                              </a:solidFill>
                              <a:latin typeface="Cambria Math" charset="0"/>
                            </a:rPr>
                            <m:t>𝑘</m:t>
                          </m:r>
                        </m:e>
                      </m:d>
                      <m:r>
                        <a:rPr lang="en-US" sz="3200" b="0" i="1" smtClean="0">
                          <a:solidFill>
                            <a:srgbClr val="000000"/>
                          </a:solidFill>
                          <a:latin typeface="Cambria Math" charset="0"/>
                        </a:rPr>
                        <m:t>→</m:t>
                      </m:r>
                    </m:oMath>
                  </m:oMathPara>
                </a14:m>
                <a:endParaRPr lang="en-US" sz="3200" dirty="0">
                  <a:solidFill>
                    <a:srgbClr val="000000"/>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3886200" y="5547010"/>
                <a:ext cx="1604222"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rot="16200000">
                <a:off x="-485661" y="3603889"/>
                <a:ext cx="163743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charset="0"/>
                        </a:rPr>
                        <m:t>𝐼𝑚</m:t>
                      </m:r>
                      <m:d>
                        <m:dPr>
                          <m:ctrlPr>
                            <a:rPr lang="en-US" sz="3200" b="0" i="1" smtClean="0">
                              <a:solidFill>
                                <a:srgbClr val="000000"/>
                              </a:solidFill>
                              <a:latin typeface="Cambria Math" charset="0"/>
                            </a:rPr>
                          </m:ctrlPr>
                        </m:dPr>
                        <m:e>
                          <m:r>
                            <a:rPr lang="en-US" sz="3200" b="0" i="1" smtClean="0">
                              <a:solidFill>
                                <a:srgbClr val="000000"/>
                              </a:solidFill>
                              <a:latin typeface="Cambria Math" charset="0"/>
                            </a:rPr>
                            <m:t>𝑘</m:t>
                          </m:r>
                        </m:e>
                      </m:d>
                      <m:r>
                        <a:rPr lang="en-US" sz="3200" b="0" i="1" smtClean="0">
                          <a:solidFill>
                            <a:srgbClr val="000000"/>
                          </a:solidFill>
                          <a:latin typeface="Cambria Math" charset="0"/>
                        </a:rPr>
                        <m:t>→</m:t>
                      </m:r>
                    </m:oMath>
                  </m:oMathPara>
                </a14:m>
                <a:endParaRPr lang="en-US" sz="3200" dirty="0">
                  <a:solidFill>
                    <a:srgbClr val="00000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rot="16200000">
                <a:off x="-485661" y="3603889"/>
                <a:ext cx="1637436" cy="49244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8438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2</a:t>
            </a:fld>
            <a:endParaRPr lang="en-US" dirty="0"/>
          </a:p>
        </p:txBody>
      </p:sp>
      <p:sp>
        <p:nvSpPr>
          <p:cNvPr id="12" name="TextBox 11"/>
          <p:cNvSpPr txBox="1"/>
          <p:nvPr/>
        </p:nvSpPr>
        <p:spPr>
          <a:xfrm>
            <a:off x="4467498" y="6064909"/>
            <a:ext cx="4727575" cy="369332"/>
          </a:xfrm>
          <a:prstGeom prst="rect">
            <a:avLst/>
          </a:prstGeom>
          <a:noFill/>
        </p:spPr>
        <p:txBody>
          <a:bodyPr wrap="square" rtlCol="0">
            <a:spAutoFit/>
          </a:bodyPr>
          <a:lstStyle/>
          <a:p>
            <a:r>
              <a:rPr lang="is-IS" i="1" dirty="0"/>
              <a:t>J. Phys. Chem. C</a:t>
            </a:r>
            <a:r>
              <a:rPr lang="is-IS" dirty="0"/>
              <a:t>, </a:t>
            </a:r>
            <a:r>
              <a:rPr lang="is-IS" b="1" dirty="0"/>
              <a:t>2015</a:t>
            </a:r>
            <a:r>
              <a:rPr lang="is-IS" dirty="0"/>
              <a:t>, </a:t>
            </a:r>
            <a:r>
              <a:rPr lang="is-IS" i="1" dirty="0"/>
              <a:t>119</a:t>
            </a:r>
            <a:r>
              <a:rPr lang="is-IS" dirty="0"/>
              <a:t> (17), pp 9506–9512</a:t>
            </a:r>
            <a:endParaRPr lang="en-US" dirty="0">
              <a:solidFill>
                <a:srgbClr val="000000"/>
              </a:solidFill>
            </a:endParaRPr>
          </a:p>
        </p:txBody>
      </p:sp>
      <p:pic>
        <p:nvPicPr>
          <p:cNvPr id="8" name="Picture 7"/>
          <p:cNvPicPr>
            <a:picLocks noChangeAspect="1"/>
          </p:cNvPicPr>
          <p:nvPr/>
        </p:nvPicPr>
        <p:blipFill>
          <a:blip r:embed="rId3"/>
          <a:stretch>
            <a:fillRect/>
          </a:stretch>
        </p:blipFill>
        <p:spPr>
          <a:xfrm>
            <a:off x="377365" y="3259320"/>
            <a:ext cx="3707819" cy="2784501"/>
          </a:xfrm>
          <a:prstGeom prst="rect">
            <a:avLst/>
          </a:prstGeom>
        </p:spPr>
      </p:pic>
      <p:sp>
        <p:nvSpPr>
          <p:cNvPr id="9" name="Content Placeholder 2"/>
          <p:cNvSpPr txBox="1">
            <a:spLocks/>
          </p:cNvSpPr>
          <p:nvPr/>
        </p:nvSpPr>
        <p:spPr bwMode="auto">
          <a:xfrm>
            <a:off x="183785" y="5995211"/>
            <a:ext cx="4206539" cy="4390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16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4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4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marL="0" indent="0">
              <a:buFont typeface="Wingdings" pitchFamily="2" charset="2"/>
              <a:buNone/>
            </a:pPr>
            <a:r>
              <a:rPr lang="en-US" sz="2000" kern="0" dirty="0" smtClean="0">
                <a:solidFill>
                  <a:srgbClr val="000000"/>
                </a:solidFill>
              </a:rPr>
              <a:t>Siu et al,</a:t>
            </a:r>
            <a:r>
              <a:rPr lang="en-US" sz="2000" i="1" kern="0" dirty="0" smtClean="0">
                <a:solidFill>
                  <a:srgbClr val="000000"/>
                </a:solidFill>
              </a:rPr>
              <a:t> Nanophotonics</a:t>
            </a:r>
            <a:r>
              <a:rPr lang="en-US" sz="2000" kern="0" dirty="0" smtClean="0">
                <a:solidFill>
                  <a:srgbClr val="000000"/>
                </a:solidFill>
              </a:rPr>
              <a:t>, </a:t>
            </a:r>
            <a:r>
              <a:rPr lang="en-US" sz="2000" b="1" kern="0" dirty="0" smtClean="0">
                <a:solidFill>
                  <a:srgbClr val="000000"/>
                </a:solidFill>
              </a:rPr>
              <a:t>3</a:t>
            </a:r>
            <a:r>
              <a:rPr lang="en-US" sz="2000" kern="0" dirty="0" smtClean="0">
                <a:solidFill>
                  <a:srgbClr val="000000"/>
                </a:solidFill>
              </a:rPr>
              <a:t> 125 (2014)</a:t>
            </a:r>
          </a:p>
          <a:p>
            <a:pPr marL="0" indent="0">
              <a:buFont typeface="Wingdings" pitchFamily="2" charset="2"/>
              <a:buNone/>
            </a:pPr>
            <a:endParaRPr lang="en-US" sz="2000" kern="0" dirty="0" smtClean="0">
              <a:solidFill>
                <a:srgbClr val="000000"/>
              </a:solidFill>
            </a:endParaRPr>
          </a:p>
          <a:p>
            <a:pPr marL="0" indent="0">
              <a:buFont typeface="Wingdings" pitchFamily="2" charset="2"/>
              <a:buNone/>
            </a:pPr>
            <a:endParaRPr lang="en-US" sz="2000" kern="0" dirty="0" smtClean="0">
              <a:solidFill>
                <a:srgbClr val="000000"/>
              </a:solidFill>
            </a:endParaRPr>
          </a:p>
          <a:p>
            <a:pPr marL="0" indent="0">
              <a:buFont typeface="Wingdings" pitchFamily="2" charset="2"/>
              <a:buNone/>
            </a:pPr>
            <a:r>
              <a:rPr lang="en-US" sz="2000" kern="0" dirty="0" smtClean="0">
                <a:solidFill>
                  <a:srgbClr val="000000"/>
                </a:solidFill>
              </a:rPr>
              <a:t> </a:t>
            </a:r>
          </a:p>
          <a:p>
            <a:pPr marL="0" indent="0">
              <a:buFont typeface="Wingdings" pitchFamily="2" charset="2"/>
              <a:buNone/>
            </a:pPr>
            <a:endParaRPr lang="en-US" sz="2000" kern="0" dirty="0" smtClean="0">
              <a:solidFill>
                <a:srgbClr val="000000"/>
              </a:solidFill>
            </a:endParaRPr>
          </a:p>
          <a:p>
            <a:pPr marL="0" indent="0">
              <a:buFont typeface="Wingdings" pitchFamily="2" charset="2"/>
              <a:buNone/>
            </a:pPr>
            <a:endParaRPr lang="en-US" sz="2000" kern="0" dirty="0" smtClean="0">
              <a:solidFill>
                <a:srgbClr val="000000"/>
              </a:solidFill>
            </a:endParaRPr>
          </a:p>
          <a:p>
            <a:pPr marL="0" indent="0">
              <a:buFont typeface="Wingdings" pitchFamily="2" charset="2"/>
              <a:buNone/>
            </a:pPr>
            <a:endParaRPr lang="en-US" sz="2000" kern="0" dirty="0" smtClean="0">
              <a:solidFill>
                <a:srgbClr val="000000"/>
              </a:solidFill>
            </a:endParaRPr>
          </a:p>
          <a:p>
            <a:pPr marL="0" indent="0">
              <a:buFont typeface="Wingdings" pitchFamily="2" charset="2"/>
              <a:buNone/>
            </a:pPr>
            <a:endParaRPr lang="en-US" sz="2000" kern="0" dirty="0" smtClean="0">
              <a:solidFill>
                <a:srgbClr val="000000"/>
              </a:solidFill>
            </a:endParaRPr>
          </a:p>
        </p:txBody>
      </p:sp>
      <p:pic>
        <p:nvPicPr>
          <p:cNvPr id="4" name="Picture 3"/>
          <p:cNvPicPr>
            <a:picLocks noChangeAspect="1"/>
          </p:cNvPicPr>
          <p:nvPr/>
        </p:nvPicPr>
        <p:blipFill>
          <a:blip r:embed="rId4"/>
          <a:stretch>
            <a:fillRect/>
          </a:stretch>
        </p:blipFill>
        <p:spPr>
          <a:xfrm>
            <a:off x="4468017" y="3111810"/>
            <a:ext cx="4218783" cy="2944711"/>
          </a:xfrm>
          <a:prstGeom prst="rect">
            <a:avLst/>
          </a:prstGeom>
        </p:spPr>
      </p:pic>
      <p:pic>
        <p:nvPicPr>
          <p:cNvPr id="6" name="Picture 5"/>
          <p:cNvPicPr>
            <a:picLocks noChangeAspect="1"/>
          </p:cNvPicPr>
          <p:nvPr/>
        </p:nvPicPr>
        <p:blipFill>
          <a:blip r:embed="rId5"/>
          <a:stretch>
            <a:fillRect/>
          </a:stretch>
        </p:blipFill>
        <p:spPr>
          <a:xfrm>
            <a:off x="4213390" y="381000"/>
            <a:ext cx="4728035" cy="2131914"/>
          </a:xfrm>
          <a:prstGeom prst="rect">
            <a:avLst/>
          </a:prstGeom>
        </p:spPr>
      </p:pic>
      <p:sp>
        <p:nvSpPr>
          <p:cNvPr id="2" name="Title 1"/>
          <p:cNvSpPr>
            <a:spLocks noGrp="1"/>
          </p:cNvSpPr>
          <p:nvPr>
            <p:ph type="title"/>
          </p:nvPr>
        </p:nvSpPr>
        <p:spPr>
          <a:xfrm>
            <a:off x="183785" y="1399471"/>
            <a:ext cx="3200400" cy="487362"/>
          </a:xfrm>
        </p:spPr>
        <p:txBody>
          <a:bodyPr/>
          <a:lstStyle/>
          <a:p>
            <a:r>
              <a:rPr lang="en-US" smtClean="0"/>
              <a:t>Why confine light?</a:t>
            </a:r>
            <a:endParaRPr lang="en-US" dirty="0"/>
          </a:p>
        </p:txBody>
      </p:sp>
      <p:sp>
        <p:nvSpPr>
          <p:cNvPr id="7" name="Rectangle 6"/>
          <p:cNvSpPr/>
          <p:nvPr/>
        </p:nvSpPr>
        <p:spPr>
          <a:xfrm>
            <a:off x="4230687" y="2572995"/>
            <a:ext cx="4572000" cy="646331"/>
          </a:xfrm>
          <a:prstGeom prst="rect">
            <a:avLst/>
          </a:prstGeom>
        </p:spPr>
        <p:txBody>
          <a:bodyPr>
            <a:spAutoFit/>
          </a:bodyPr>
          <a:lstStyle/>
          <a:p>
            <a:r>
              <a:rPr lang="en-US">
                <a:solidFill>
                  <a:srgbClr val="006699"/>
                </a:solidFill>
                <a:latin typeface="Arial" charset="0"/>
                <a:hlinkClick r:id="rId6"/>
              </a:rPr>
              <a:t>IEEE Photonics Journal</a:t>
            </a:r>
            <a:r>
              <a:rPr lang="en-US">
                <a:solidFill>
                  <a:srgbClr val="333333"/>
                </a:solidFill>
                <a:latin typeface="Arial" charset="0"/>
              </a:rPr>
              <a:t> ( Volume: 5, </a:t>
            </a:r>
            <a:r>
              <a:rPr lang="en-US">
                <a:solidFill>
                  <a:srgbClr val="006699"/>
                </a:solidFill>
                <a:latin typeface="Arial" charset="0"/>
                <a:hlinkClick r:id="rId7"/>
              </a:rPr>
              <a:t>Issue: 4</a:t>
            </a:r>
            <a:r>
              <a:rPr lang="en-US">
                <a:solidFill>
                  <a:srgbClr val="333333"/>
                </a:solidFill>
                <a:latin typeface="Arial" charset="0"/>
              </a:rPr>
              <a:t>, Aug. </a:t>
            </a:r>
            <a:r>
              <a:rPr lang="en-US" dirty="0">
                <a:solidFill>
                  <a:srgbClr val="333333"/>
                </a:solidFill>
                <a:latin typeface="Arial" charset="0"/>
              </a:rPr>
              <a:t>2013 )</a:t>
            </a:r>
            <a:endParaRPr lang="en-US" dirty="0"/>
          </a:p>
        </p:txBody>
      </p:sp>
      <p:sp>
        <p:nvSpPr>
          <p:cNvPr id="13" name="TextBox 12"/>
          <p:cNvSpPr txBox="1"/>
          <p:nvPr/>
        </p:nvSpPr>
        <p:spPr>
          <a:xfrm>
            <a:off x="457199" y="3259320"/>
            <a:ext cx="3773487" cy="400110"/>
          </a:xfrm>
          <a:prstGeom prst="rect">
            <a:avLst/>
          </a:prstGeom>
          <a:noFill/>
        </p:spPr>
        <p:txBody>
          <a:bodyPr wrap="square" rtlCol="0">
            <a:spAutoFit/>
          </a:bodyPr>
          <a:lstStyle/>
          <a:p>
            <a:r>
              <a:rPr lang="en-US" sz="2000" b="1" smtClean="0">
                <a:solidFill>
                  <a:schemeClr val="bg1"/>
                </a:solidFill>
              </a:rPr>
              <a:t>SPP-enhanced photochemistry</a:t>
            </a:r>
            <a:endParaRPr lang="en-US" sz="2000" b="1" dirty="0">
              <a:solidFill>
                <a:schemeClr val="bg1"/>
              </a:solidFill>
            </a:endParaRPr>
          </a:p>
        </p:txBody>
      </p:sp>
      <p:sp>
        <p:nvSpPr>
          <p:cNvPr id="14" name="TextBox 13"/>
          <p:cNvSpPr txBox="1"/>
          <p:nvPr/>
        </p:nvSpPr>
        <p:spPr>
          <a:xfrm>
            <a:off x="3502420" y="282714"/>
            <a:ext cx="2745980" cy="707886"/>
          </a:xfrm>
          <a:prstGeom prst="rect">
            <a:avLst/>
          </a:prstGeom>
          <a:noFill/>
        </p:spPr>
        <p:txBody>
          <a:bodyPr wrap="square" rtlCol="0">
            <a:spAutoFit/>
          </a:bodyPr>
          <a:lstStyle/>
          <a:p>
            <a:r>
              <a:rPr lang="en-US" sz="2000" b="1" dirty="0" smtClean="0">
                <a:solidFill>
                  <a:srgbClr val="000000"/>
                </a:solidFill>
              </a:rPr>
              <a:t>Integrated Optical Circuits for computing</a:t>
            </a:r>
            <a:endParaRPr lang="en-US" sz="2000" b="1" dirty="0">
              <a:solidFill>
                <a:srgbClr val="000000"/>
              </a:solidFill>
            </a:endParaRPr>
          </a:p>
        </p:txBody>
      </p:sp>
      <p:cxnSp>
        <p:nvCxnSpPr>
          <p:cNvPr id="17" name="Straight Arrow Connector 16"/>
          <p:cNvCxnSpPr/>
          <p:nvPr/>
        </p:nvCxnSpPr>
        <p:spPr bwMode="auto">
          <a:xfrm>
            <a:off x="5562600" y="533400"/>
            <a:ext cx="533400" cy="228600"/>
          </a:xfrm>
          <a:prstGeom prst="straightConnector1">
            <a:avLst/>
          </a:prstGeom>
          <a:noFill/>
          <a:ln w="38100" cap="flat" cmpd="sng" algn="ctr">
            <a:solidFill>
              <a:srgbClr val="000000"/>
            </a:solidFill>
            <a:prstDash val="solid"/>
            <a:round/>
            <a:headEnd type="none" w="med" len="med"/>
            <a:tailEnd type="triangle"/>
          </a:ln>
          <a:effectLst/>
        </p:spPr>
      </p:cxnSp>
      <p:sp>
        <p:nvSpPr>
          <p:cNvPr id="18" name="TextBox 17"/>
          <p:cNvSpPr txBox="1"/>
          <p:nvPr/>
        </p:nvSpPr>
        <p:spPr>
          <a:xfrm>
            <a:off x="2217996" y="2725233"/>
            <a:ext cx="2745980" cy="400110"/>
          </a:xfrm>
          <a:prstGeom prst="rect">
            <a:avLst/>
          </a:prstGeom>
          <a:noFill/>
        </p:spPr>
        <p:txBody>
          <a:bodyPr wrap="square" rtlCol="0">
            <a:spAutoFit/>
          </a:bodyPr>
          <a:lstStyle/>
          <a:p>
            <a:r>
              <a:rPr lang="en-US" sz="2000" b="1" smtClean="0">
                <a:solidFill>
                  <a:srgbClr val="000000"/>
                </a:solidFill>
              </a:rPr>
              <a:t>SERS with SPPs</a:t>
            </a:r>
            <a:endParaRPr lang="en-US" sz="2000" b="1" dirty="0">
              <a:solidFill>
                <a:srgbClr val="000000"/>
              </a:solidFill>
            </a:endParaRPr>
          </a:p>
        </p:txBody>
      </p:sp>
      <p:cxnSp>
        <p:nvCxnSpPr>
          <p:cNvPr id="19" name="Straight Arrow Connector 18"/>
          <p:cNvCxnSpPr/>
          <p:nvPr/>
        </p:nvCxnSpPr>
        <p:spPr bwMode="auto">
          <a:xfrm>
            <a:off x="3963986" y="3072401"/>
            <a:ext cx="912814" cy="667939"/>
          </a:xfrm>
          <a:prstGeom prst="straightConnector1">
            <a:avLst/>
          </a:prstGeom>
          <a:noFill/>
          <a:ln w="38100" cap="flat" cmpd="sng" algn="ctr">
            <a:solidFill>
              <a:srgbClr val="000000"/>
            </a:solidFill>
            <a:prstDash val="solid"/>
            <a:round/>
            <a:headEnd type="none" w="med" len="med"/>
            <a:tailEnd type="triangle"/>
          </a:ln>
          <a:effectLst/>
        </p:spPr>
      </p:cxnSp>
    </p:spTree>
    <p:extLst>
      <p:ext uri="{BB962C8B-B14F-4D97-AF65-F5344CB8AC3E}">
        <p14:creationId xmlns:p14="http://schemas.microsoft.com/office/powerpoint/2010/main" val="1365940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21" y="229047"/>
            <a:ext cx="8305800" cy="461665"/>
          </a:xfrm>
          <a:prstGeom prst="rect">
            <a:avLst/>
          </a:prstGeom>
          <a:noFill/>
        </p:spPr>
        <p:txBody>
          <a:bodyPr wrap="square" rtlCol="0">
            <a:spAutoFit/>
          </a:bodyPr>
          <a:lstStyle/>
          <a:p>
            <a:pPr algn="ctr"/>
            <a:r>
              <a:rPr lang="en-US" sz="2400" b="1" smtClean="0">
                <a:solidFill>
                  <a:srgbClr val="000000"/>
                </a:solidFill>
              </a:rPr>
              <a:t>Excitation at </a:t>
            </a:r>
            <a:r>
              <a:rPr lang="en-US" sz="2400" b="1" dirty="0" smtClean="0">
                <a:solidFill>
                  <a:srgbClr val="000000"/>
                </a:solidFill>
              </a:rPr>
              <a:t>angle that gives max in transmission amplitude</a:t>
            </a:r>
            <a:endParaRPr lang="en-US" sz="2400" b="1" dirty="0">
              <a:solidFill>
                <a:srgbClr val="000000"/>
              </a:solidFill>
            </a:endParaRPr>
          </a:p>
        </p:txBody>
      </p:sp>
      <p:pic>
        <p:nvPicPr>
          <p:cNvPr id="11" name="Picture 10"/>
          <p:cNvPicPr>
            <a:picLocks noChangeAspect="1"/>
          </p:cNvPicPr>
          <p:nvPr/>
        </p:nvPicPr>
        <p:blipFill>
          <a:blip r:embed="rId2"/>
          <a:stretch>
            <a:fillRect/>
          </a:stretch>
        </p:blipFill>
        <p:spPr>
          <a:xfrm>
            <a:off x="206512" y="696895"/>
            <a:ext cx="4457654" cy="2547787"/>
          </a:xfrm>
          <a:prstGeom prst="rect">
            <a:avLst/>
          </a:prstGeom>
        </p:spPr>
      </p:pic>
      <p:pic>
        <p:nvPicPr>
          <p:cNvPr id="12" name="Picture 11"/>
          <p:cNvPicPr>
            <a:picLocks noChangeAspect="1"/>
          </p:cNvPicPr>
          <p:nvPr/>
        </p:nvPicPr>
        <p:blipFill>
          <a:blip r:embed="rId3"/>
          <a:stretch>
            <a:fillRect/>
          </a:stretch>
        </p:blipFill>
        <p:spPr>
          <a:xfrm>
            <a:off x="4680103" y="696895"/>
            <a:ext cx="4463446" cy="2547788"/>
          </a:xfrm>
          <a:prstGeom prst="rect">
            <a:avLst/>
          </a:prstGeom>
        </p:spPr>
      </p:pic>
      <p:pic>
        <p:nvPicPr>
          <p:cNvPr id="13" name="Picture 12"/>
          <p:cNvPicPr>
            <a:picLocks noChangeAspect="1"/>
          </p:cNvPicPr>
          <p:nvPr/>
        </p:nvPicPr>
        <p:blipFill>
          <a:blip r:embed="rId4"/>
          <a:stretch>
            <a:fillRect/>
          </a:stretch>
        </p:blipFill>
        <p:spPr>
          <a:xfrm>
            <a:off x="738545" y="3660162"/>
            <a:ext cx="8078964" cy="1928527"/>
          </a:xfrm>
          <a:prstGeom prst="rect">
            <a:avLst/>
          </a:prstGeom>
        </p:spPr>
      </p:pic>
      <p:sp>
        <p:nvSpPr>
          <p:cNvPr id="14" name="TextBox 13"/>
          <p:cNvSpPr txBox="1"/>
          <p:nvPr/>
        </p:nvSpPr>
        <p:spPr>
          <a:xfrm>
            <a:off x="8835528" y="3561083"/>
            <a:ext cx="326491" cy="369332"/>
          </a:xfrm>
          <a:prstGeom prst="rect">
            <a:avLst/>
          </a:prstGeom>
          <a:noFill/>
        </p:spPr>
        <p:txBody>
          <a:bodyPr wrap="square" rtlCol="0">
            <a:spAutoFit/>
          </a:bodyPr>
          <a:lstStyle/>
          <a:p>
            <a:r>
              <a:rPr lang="en-US" dirty="0" smtClean="0"/>
              <a:t>1</a:t>
            </a:r>
            <a:endParaRPr lang="en-US" dirty="0"/>
          </a:p>
        </p:txBody>
      </p:sp>
      <p:sp>
        <p:nvSpPr>
          <p:cNvPr id="15" name="TextBox 14"/>
          <p:cNvSpPr txBox="1"/>
          <p:nvPr/>
        </p:nvSpPr>
        <p:spPr>
          <a:xfrm>
            <a:off x="8826521" y="4407055"/>
            <a:ext cx="326491" cy="369332"/>
          </a:xfrm>
          <a:prstGeom prst="rect">
            <a:avLst/>
          </a:prstGeom>
          <a:noFill/>
        </p:spPr>
        <p:txBody>
          <a:bodyPr wrap="square" rtlCol="0">
            <a:spAutoFit/>
          </a:bodyPr>
          <a:lstStyle/>
          <a:p>
            <a:r>
              <a:rPr lang="en-US" dirty="0" smtClean="0"/>
              <a:t>0</a:t>
            </a:r>
            <a:endParaRPr lang="en-US" dirty="0"/>
          </a:p>
        </p:txBody>
      </p:sp>
      <p:sp>
        <p:nvSpPr>
          <p:cNvPr id="16" name="TextBox 15"/>
          <p:cNvSpPr txBox="1"/>
          <p:nvPr/>
        </p:nvSpPr>
        <p:spPr>
          <a:xfrm>
            <a:off x="8761628" y="5194051"/>
            <a:ext cx="434158" cy="369332"/>
          </a:xfrm>
          <a:prstGeom prst="rect">
            <a:avLst/>
          </a:prstGeom>
          <a:noFill/>
        </p:spPr>
        <p:txBody>
          <a:bodyPr wrap="square" rtlCol="0">
            <a:spAutoFit/>
          </a:bodyPr>
          <a:lstStyle/>
          <a:p>
            <a:r>
              <a:rPr lang="en-US" dirty="0" smtClean="0"/>
              <a:t>-1</a:t>
            </a:r>
            <a:endParaRPr lang="en-US" dirty="0"/>
          </a:p>
        </p:txBody>
      </p:sp>
      <p:cxnSp>
        <p:nvCxnSpPr>
          <p:cNvPr id="17" name="Straight Connector 16"/>
          <p:cNvCxnSpPr/>
          <p:nvPr/>
        </p:nvCxnSpPr>
        <p:spPr>
          <a:xfrm>
            <a:off x="4778027" y="3732217"/>
            <a:ext cx="0" cy="1807324"/>
          </a:xfrm>
          <a:prstGeom prst="line">
            <a:avLst/>
          </a:prstGeom>
          <a:ln w="5715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38545" y="5494515"/>
            <a:ext cx="4039482" cy="523220"/>
          </a:xfrm>
          <a:prstGeom prst="rect">
            <a:avLst/>
          </a:prstGeom>
          <a:noFill/>
        </p:spPr>
        <p:txBody>
          <a:bodyPr wrap="square" rtlCol="0">
            <a:spAutoFit/>
          </a:bodyPr>
          <a:lstStyle/>
          <a:p>
            <a:pPr algn="ctr"/>
            <a:r>
              <a:rPr lang="en-US" sz="2800" b="1" dirty="0" smtClean="0"/>
              <a:t>Driven at 44.9°</a:t>
            </a:r>
            <a:endParaRPr lang="en-US" sz="2800" b="1" dirty="0"/>
          </a:p>
        </p:txBody>
      </p:sp>
      <p:sp>
        <p:nvSpPr>
          <p:cNvPr id="19" name="TextBox 18"/>
          <p:cNvSpPr txBox="1"/>
          <p:nvPr/>
        </p:nvSpPr>
        <p:spPr>
          <a:xfrm>
            <a:off x="4769020" y="5485508"/>
            <a:ext cx="4039482" cy="523220"/>
          </a:xfrm>
          <a:prstGeom prst="rect">
            <a:avLst/>
          </a:prstGeom>
          <a:noFill/>
        </p:spPr>
        <p:txBody>
          <a:bodyPr wrap="square" rtlCol="0">
            <a:spAutoFit/>
          </a:bodyPr>
          <a:lstStyle/>
          <a:p>
            <a:pPr algn="ctr"/>
            <a:r>
              <a:rPr lang="en-US" sz="2800" b="1" dirty="0" smtClean="0"/>
              <a:t>Propagating</a:t>
            </a:r>
            <a:endParaRPr lang="en-US" sz="2800" b="1" dirty="0"/>
          </a:p>
        </p:txBody>
      </p:sp>
      <p:cxnSp>
        <p:nvCxnSpPr>
          <p:cNvPr id="22" name="Straight Arrow Connector 21"/>
          <p:cNvCxnSpPr/>
          <p:nvPr/>
        </p:nvCxnSpPr>
        <p:spPr>
          <a:xfrm>
            <a:off x="279208" y="5773742"/>
            <a:ext cx="504372" cy="9007"/>
          </a:xfrm>
          <a:prstGeom prst="straightConnector1">
            <a:avLst/>
          </a:prstGeom>
          <a:ln w="57150" cmpd="sng">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06228" y="5288067"/>
            <a:ext cx="0" cy="485675"/>
          </a:xfrm>
          <a:prstGeom prst="straightConnector1">
            <a:avLst/>
          </a:prstGeom>
          <a:ln w="57150" cmpd="sng">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62128" y="4853424"/>
            <a:ext cx="342251" cy="461665"/>
          </a:xfrm>
          <a:prstGeom prst="rect">
            <a:avLst/>
          </a:prstGeom>
          <a:noFill/>
        </p:spPr>
        <p:txBody>
          <a:bodyPr wrap="square" rtlCol="0">
            <a:spAutoFit/>
          </a:bodyPr>
          <a:lstStyle/>
          <a:p>
            <a:r>
              <a:rPr lang="en-US" sz="2400" b="1" dirty="0" smtClean="0"/>
              <a:t>z</a:t>
            </a:r>
            <a:endParaRPr lang="en-US" sz="2400" b="1" dirty="0"/>
          </a:p>
        </p:txBody>
      </p:sp>
      <p:sp>
        <p:nvSpPr>
          <p:cNvPr id="25" name="TextBox 24"/>
          <p:cNvSpPr txBox="1"/>
          <p:nvPr/>
        </p:nvSpPr>
        <p:spPr>
          <a:xfrm>
            <a:off x="756560" y="5506881"/>
            <a:ext cx="378280" cy="461665"/>
          </a:xfrm>
          <a:prstGeom prst="rect">
            <a:avLst/>
          </a:prstGeom>
          <a:noFill/>
        </p:spPr>
        <p:txBody>
          <a:bodyPr wrap="square" rtlCol="0">
            <a:spAutoFit/>
          </a:bodyPr>
          <a:lstStyle/>
          <a:p>
            <a:r>
              <a:rPr lang="en-US" sz="2400" b="1" dirty="0" smtClean="0"/>
              <a:t>x</a:t>
            </a:r>
            <a:endParaRPr lang="en-US" sz="2400" b="1" dirty="0"/>
          </a:p>
        </p:txBody>
      </p:sp>
      <p:cxnSp>
        <p:nvCxnSpPr>
          <p:cNvPr id="26" name="Straight Connector 25"/>
          <p:cNvCxnSpPr/>
          <p:nvPr/>
        </p:nvCxnSpPr>
        <p:spPr>
          <a:xfrm flipV="1">
            <a:off x="945703" y="2579526"/>
            <a:ext cx="539689" cy="900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476749" y="2401387"/>
            <a:ext cx="1053066" cy="369332"/>
          </a:xfrm>
          <a:prstGeom prst="rect">
            <a:avLst/>
          </a:prstGeom>
          <a:noFill/>
        </p:spPr>
        <p:txBody>
          <a:bodyPr wrap="square" rtlCol="0">
            <a:spAutoFit/>
          </a:bodyPr>
          <a:lstStyle/>
          <a:p>
            <a:r>
              <a:rPr lang="en-US" b="1" dirty="0" smtClean="0"/>
              <a:t>β = 13.11</a:t>
            </a:r>
            <a:endParaRPr lang="en-US" b="1" dirty="0"/>
          </a:p>
        </p:txBody>
      </p:sp>
      <p:sp>
        <p:nvSpPr>
          <p:cNvPr id="28" name="TextBox 27"/>
          <p:cNvSpPr txBox="1"/>
          <p:nvPr/>
        </p:nvSpPr>
        <p:spPr>
          <a:xfrm>
            <a:off x="1485389" y="2670034"/>
            <a:ext cx="1053066" cy="369332"/>
          </a:xfrm>
          <a:prstGeom prst="rect">
            <a:avLst/>
          </a:prstGeom>
          <a:noFill/>
        </p:spPr>
        <p:txBody>
          <a:bodyPr wrap="square" rtlCol="0">
            <a:spAutoFit/>
          </a:bodyPr>
          <a:lstStyle/>
          <a:p>
            <a:r>
              <a:rPr lang="en-US" b="1" dirty="0" smtClean="0"/>
              <a:t>FDTD</a:t>
            </a:r>
            <a:endParaRPr lang="en-US" b="1" dirty="0"/>
          </a:p>
        </p:txBody>
      </p:sp>
      <p:sp>
        <p:nvSpPr>
          <p:cNvPr id="29" name="TextBox 28"/>
          <p:cNvSpPr txBox="1"/>
          <p:nvPr/>
        </p:nvSpPr>
        <p:spPr>
          <a:xfrm>
            <a:off x="7699555" y="2375065"/>
            <a:ext cx="1053066" cy="369332"/>
          </a:xfrm>
          <a:prstGeom prst="rect">
            <a:avLst/>
          </a:prstGeom>
          <a:noFill/>
        </p:spPr>
        <p:txBody>
          <a:bodyPr wrap="square" rtlCol="0">
            <a:spAutoFit/>
          </a:bodyPr>
          <a:lstStyle/>
          <a:p>
            <a:r>
              <a:rPr lang="en-US" b="1" dirty="0" smtClean="0"/>
              <a:t>β = 13.14</a:t>
            </a:r>
            <a:endParaRPr lang="en-US" b="1" dirty="0"/>
          </a:p>
        </p:txBody>
      </p:sp>
      <p:cxnSp>
        <p:nvCxnSpPr>
          <p:cNvPr id="30" name="Straight Connector 29"/>
          <p:cNvCxnSpPr/>
          <p:nvPr/>
        </p:nvCxnSpPr>
        <p:spPr>
          <a:xfrm flipV="1">
            <a:off x="7159871" y="2547167"/>
            <a:ext cx="539689" cy="900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701394" y="2648592"/>
            <a:ext cx="1053066" cy="369332"/>
          </a:xfrm>
          <a:prstGeom prst="rect">
            <a:avLst/>
          </a:prstGeom>
          <a:noFill/>
        </p:spPr>
        <p:txBody>
          <a:bodyPr wrap="square" rtlCol="0">
            <a:spAutoFit/>
          </a:bodyPr>
          <a:lstStyle/>
          <a:p>
            <a:r>
              <a:rPr lang="en-US" b="1" dirty="0" smtClean="0"/>
              <a:t>FDTD</a:t>
            </a:r>
            <a:endParaRPr lang="en-US" b="1" dirty="0"/>
          </a:p>
        </p:txBody>
      </p:sp>
      <p:cxnSp>
        <p:nvCxnSpPr>
          <p:cNvPr id="32" name="Straight Arrow Connector 31"/>
          <p:cNvCxnSpPr/>
          <p:nvPr/>
        </p:nvCxnSpPr>
        <p:spPr>
          <a:xfrm flipV="1">
            <a:off x="2203269" y="5012584"/>
            <a:ext cx="833114" cy="487138"/>
          </a:xfrm>
          <a:prstGeom prst="straightConnector1">
            <a:avLst/>
          </a:prstGeom>
          <a:ln w="57150" cmpd="sng">
            <a:solidFill>
              <a:srgbClr val="000000"/>
            </a:solidFill>
            <a:tailEnd type="triangle"/>
          </a:ln>
          <a:effectLst>
            <a:glow rad="101600">
              <a:srgbClr val="FF0000">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322669" y="3249023"/>
            <a:ext cx="1414756" cy="3673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3971091" y="1673218"/>
            <a:ext cx="1282566" cy="461665"/>
          </a:xfrm>
          <a:prstGeom prst="rect">
            <a:avLst/>
          </a:prstGeom>
          <a:noFill/>
        </p:spPr>
        <p:txBody>
          <a:bodyPr wrap="square" rtlCol="0">
            <a:spAutoFit/>
          </a:bodyPr>
          <a:lstStyle/>
          <a:p>
            <a:pPr algn="ctr"/>
            <a:r>
              <a:rPr lang="en-US" sz="2400" b="1" dirty="0" smtClean="0"/>
              <a:t>Re(E</a:t>
            </a:r>
            <a:r>
              <a:rPr lang="en-US" sz="2400" b="1" baseline="-25000" dirty="0" smtClean="0"/>
              <a:t>x</a:t>
            </a:r>
            <a:r>
              <a:rPr lang="en-US" sz="2400" b="1" dirty="0" smtClean="0"/>
              <a:t>)</a:t>
            </a:r>
            <a:endParaRPr lang="en-US" sz="2400" b="1" dirty="0"/>
          </a:p>
        </p:txBody>
      </p:sp>
      <p:sp>
        <p:nvSpPr>
          <p:cNvPr id="35" name="TextBox 34"/>
          <p:cNvSpPr txBox="1"/>
          <p:nvPr/>
        </p:nvSpPr>
        <p:spPr>
          <a:xfrm>
            <a:off x="1347960" y="3196090"/>
            <a:ext cx="2344963" cy="400110"/>
          </a:xfrm>
          <a:prstGeom prst="rect">
            <a:avLst/>
          </a:prstGeom>
          <a:noFill/>
        </p:spPr>
        <p:txBody>
          <a:bodyPr wrap="square" rtlCol="0">
            <a:spAutoFit/>
          </a:bodyPr>
          <a:lstStyle/>
          <a:p>
            <a:pPr algn="ctr"/>
            <a:r>
              <a:rPr lang="en-US" sz="2000" b="1" dirty="0" smtClean="0"/>
              <a:t>Distance (nm)</a:t>
            </a:r>
            <a:endParaRPr lang="en-US" sz="2000" b="1" dirty="0"/>
          </a:p>
        </p:txBody>
      </p:sp>
      <p:sp>
        <p:nvSpPr>
          <p:cNvPr id="36" name="TextBox 35"/>
          <p:cNvSpPr txBox="1"/>
          <p:nvPr/>
        </p:nvSpPr>
        <p:spPr>
          <a:xfrm>
            <a:off x="5879921" y="3196090"/>
            <a:ext cx="2344963" cy="400110"/>
          </a:xfrm>
          <a:prstGeom prst="rect">
            <a:avLst/>
          </a:prstGeom>
          <a:noFill/>
        </p:spPr>
        <p:txBody>
          <a:bodyPr wrap="square" rtlCol="0">
            <a:spAutoFit/>
          </a:bodyPr>
          <a:lstStyle/>
          <a:p>
            <a:pPr algn="ctr"/>
            <a:r>
              <a:rPr lang="en-US" sz="2000" b="1" dirty="0" smtClean="0"/>
              <a:t>Distance (nm)</a:t>
            </a:r>
            <a:endParaRPr lang="en-US" sz="2000" b="1" dirty="0"/>
          </a:p>
        </p:txBody>
      </p:sp>
      <p:sp>
        <p:nvSpPr>
          <p:cNvPr id="37" name="Isosceles Triangle 36"/>
          <p:cNvSpPr/>
          <p:nvPr/>
        </p:nvSpPr>
        <p:spPr>
          <a:xfrm>
            <a:off x="7343711" y="2766764"/>
            <a:ext cx="201122" cy="129158"/>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p:nvSpPr>
        <p:spPr>
          <a:xfrm>
            <a:off x="1117796" y="2773744"/>
            <a:ext cx="201122" cy="129158"/>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rot="16200000">
            <a:off x="-510816" y="1558018"/>
            <a:ext cx="1282566" cy="461665"/>
          </a:xfrm>
          <a:prstGeom prst="rect">
            <a:avLst/>
          </a:prstGeom>
          <a:noFill/>
        </p:spPr>
        <p:txBody>
          <a:bodyPr wrap="square" rtlCol="0">
            <a:spAutoFit/>
          </a:bodyPr>
          <a:lstStyle/>
          <a:p>
            <a:pPr algn="ctr"/>
            <a:r>
              <a:rPr lang="en-US" sz="2400" b="1" dirty="0" smtClean="0"/>
              <a:t>Re(E</a:t>
            </a:r>
            <a:r>
              <a:rPr lang="en-US" sz="2400" b="1" baseline="-25000" dirty="0" smtClean="0"/>
              <a:t>x</a:t>
            </a:r>
            <a:r>
              <a:rPr lang="en-US" sz="2400" b="1" dirty="0" smtClean="0"/>
              <a:t>)</a:t>
            </a:r>
            <a:endParaRPr lang="en-US" sz="2400" b="1" dirty="0"/>
          </a:p>
        </p:txBody>
      </p:sp>
    </p:spTree>
    <p:extLst>
      <p:ext uri="{BB962C8B-B14F-4D97-AF65-F5344CB8AC3E}">
        <p14:creationId xmlns:p14="http://schemas.microsoft.com/office/powerpoint/2010/main" val="256330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8761628" y="5194051"/>
            <a:ext cx="434158" cy="369332"/>
          </a:xfrm>
          <a:prstGeom prst="rect">
            <a:avLst/>
          </a:prstGeom>
          <a:noFill/>
        </p:spPr>
        <p:txBody>
          <a:bodyPr wrap="square" rtlCol="0">
            <a:spAutoFit/>
          </a:bodyPr>
          <a:lstStyle/>
          <a:p>
            <a:r>
              <a:rPr lang="en-US" dirty="0" smtClean="0"/>
              <a:t>-1</a:t>
            </a:r>
            <a:endParaRPr lang="en-US" dirty="0"/>
          </a:p>
        </p:txBody>
      </p:sp>
      <p:pic>
        <p:nvPicPr>
          <p:cNvPr id="40" name="Picture 39"/>
          <p:cNvPicPr>
            <a:picLocks noChangeAspect="1"/>
          </p:cNvPicPr>
          <p:nvPr/>
        </p:nvPicPr>
        <p:blipFill>
          <a:blip r:embed="rId2"/>
          <a:stretch>
            <a:fillRect/>
          </a:stretch>
        </p:blipFill>
        <p:spPr>
          <a:xfrm>
            <a:off x="4750264" y="747039"/>
            <a:ext cx="4294223" cy="2468843"/>
          </a:xfrm>
          <a:prstGeom prst="rect">
            <a:avLst/>
          </a:prstGeom>
        </p:spPr>
      </p:pic>
      <p:pic>
        <p:nvPicPr>
          <p:cNvPr id="41" name="Picture 40"/>
          <p:cNvPicPr>
            <a:picLocks noChangeAspect="1"/>
          </p:cNvPicPr>
          <p:nvPr/>
        </p:nvPicPr>
        <p:blipFill>
          <a:blip r:embed="rId3"/>
          <a:stretch>
            <a:fillRect/>
          </a:stretch>
        </p:blipFill>
        <p:spPr>
          <a:xfrm>
            <a:off x="315504" y="721773"/>
            <a:ext cx="4348659" cy="2504187"/>
          </a:xfrm>
          <a:prstGeom prst="rect">
            <a:avLst/>
          </a:prstGeom>
        </p:spPr>
      </p:pic>
      <p:pic>
        <p:nvPicPr>
          <p:cNvPr id="42" name="Picture 41"/>
          <p:cNvPicPr>
            <a:picLocks noChangeAspect="1"/>
          </p:cNvPicPr>
          <p:nvPr/>
        </p:nvPicPr>
        <p:blipFill>
          <a:blip r:embed="rId4"/>
          <a:stretch>
            <a:fillRect/>
          </a:stretch>
        </p:blipFill>
        <p:spPr>
          <a:xfrm>
            <a:off x="749803" y="3694293"/>
            <a:ext cx="8002818" cy="1867870"/>
          </a:xfrm>
          <a:prstGeom prst="rect">
            <a:avLst/>
          </a:prstGeom>
        </p:spPr>
      </p:pic>
      <p:sp>
        <p:nvSpPr>
          <p:cNvPr id="43" name="TextBox 42"/>
          <p:cNvSpPr txBox="1"/>
          <p:nvPr/>
        </p:nvSpPr>
        <p:spPr>
          <a:xfrm>
            <a:off x="8835526" y="3561083"/>
            <a:ext cx="326491" cy="369332"/>
          </a:xfrm>
          <a:prstGeom prst="rect">
            <a:avLst/>
          </a:prstGeom>
          <a:noFill/>
        </p:spPr>
        <p:txBody>
          <a:bodyPr wrap="square" rtlCol="0">
            <a:spAutoFit/>
          </a:bodyPr>
          <a:lstStyle/>
          <a:p>
            <a:r>
              <a:rPr lang="en-US" dirty="0" smtClean="0"/>
              <a:t>1</a:t>
            </a:r>
            <a:endParaRPr lang="en-US" dirty="0"/>
          </a:p>
        </p:txBody>
      </p:sp>
      <p:sp>
        <p:nvSpPr>
          <p:cNvPr id="44" name="TextBox 43"/>
          <p:cNvSpPr txBox="1"/>
          <p:nvPr/>
        </p:nvSpPr>
        <p:spPr>
          <a:xfrm>
            <a:off x="8826519" y="4407055"/>
            <a:ext cx="326491" cy="369332"/>
          </a:xfrm>
          <a:prstGeom prst="rect">
            <a:avLst/>
          </a:prstGeom>
          <a:noFill/>
        </p:spPr>
        <p:txBody>
          <a:bodyPr wrap="square" rtlCol="0">
            <a:spAutoFit/>
          </a:bodyPr>
          <a:lstStyle/>
          <a:p>
            <a:r>
              <a:rPr lang="en-US" dirty="0" smtClean="0"/>
              <a:t>0</a:t>
            </a:r>
            <a:endParaRPr lang="en-US" dirty="0"/>
          </a:p>
        </p:txBody>
      </p:sp>
      <p:sp>
        <p:nvSpPr>
          <p:cNvPr id="45" name="TextBox 44"/>
          <p:cNvSpPr txBox="1"/>
          <p:nvPr/>
        </p:nvSpPr>
        <p:spPr>
          <a:xfrm>
            <a:off x="8761628" y="5194051"/>
            <a:ext cx="434158" cy="369332"/>
          </a:xfrm>
          <a:prstGeom prst="rect">
            <a:avLst/>
          </a:prstGeom>
          <a:noFill/>
        </p:spPr>
        <p:txBody>
          <a:bodyPr wrap="square" rtlCol="0">
            <a:spAutoFit/>
          </a:bodyPr>
          <a:lstStyle/>
          <a:p>
            <a:r>
              <a:rPr lang="en-US" dirty="0" smtClean="0"/>
              <a:t>-1</a:t>
            </a:r>
            <a:endParaRPr lang="en-US" dirty="0"/>
          </a:p>
        </p:txBody>
      </p:sp>
      <p:cxnSp>
        <p:nvCxnSpPr>
          <p:cNvPr id="46" name="Straight Connector 45"/>
          <p:cNvCxnSpPr/>
          <p:nvPr/>
        </p:nvCxnSpPr>
        <p:spPr>
          <a:xfrm>
            <a:off x="4778027" y="3732217"/>
            <a:ext cx="0" cy="1807324"/>
          </a:xfrm>
          <a:prstGeom prst="line">
            <a:avLst/>
          </a:prstGeom>
          <a:ln w="5715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38545" y="5494515"/>
            <a:ext cx="4039482" cy="523220"/>
          </a:xfrm>
          <a:prstGeom prst="rect">
            <a:avLst/>
          </a:prstGeom>
          <a:noFill/>
        </p:spPr>
        <p:txBody>
          <a:bodyPr wrap="square" rtlCol="0">
            <a:spAutoFit/>
          </a:bodyPr>
          <a:lstStyle/>
          <a:p>
            <a:pPr algn="ctr"/>
            <a:r>
              <a:rPr lang="en-US" sz="2800" b="1" dirty="0" smtClean="0"/>
              <a:t>Driven at 54.2°</a:t>
            </a:r>
            <a:endParaRPr lang="en-US" sz="2800" b="1" dirty="0"/>
          </a:p>
        </p:txBody>
      </p:sp>
      <p:sp>
        <p:nvSpPr>
          <p:cNvPr id="48" name="TextBox 47"/>
          <p:cNvSpPr txBox="1"/>
          <p:nvPr/>
        </p:nvSpPr>
        <p:spPr>
          <a:xfrm>
            <a:off x="4769020" y="5485508"/>
            <a:ext cx="4039482" cy="523220"/>
          </a:xfrm>
          <a:prstGeom prst="rect">
            <a:avLst/>
          </a:prstGeom>
          <a:noFill/>
        </p:spPr>
        <p:txBody>
          <a:bodyPr wrap="square" rtlCol="0">
            <a:spAutoFit/>
          </a:bodyPr>
          <a:lstStyle/>
          <a:p>
            <a:pPr algn="ctr"/>
            <a:r>
              <a:rPr lang="en-US" sz="2800" b="1" dirty="0" smtClean="0"/>
              <a:t>Propagating</a:t>
            </a:r>
            <a:endParaRPr lang="en-US" sz="2800" b="1" dirty="0"/>
          </a:p>
        </p:txBody>
      </p:sp>
      <p:cxnSp>
        <p:nvCxnSpPr>
          <p:cNvPr id="49" name="Straight Arrow Connector 48"/>
          <p:cNvCxnSpPr/>
          <p:nvPr/>
        </p:nvCxnSpPr>
        <p:spPr>
          <a:xfrm>
            <a:off x="279208" y="5773742"/>
            <a:ext cx="504372" cy="9007"/>
          </a:xfrm>
          <a:prstGeom prst="straightConnector1">
            <a:avLst/>
          </a:prstGeom>
          <a:ln w="57150" cmpd="sng">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306228" y="5288066"/>
            <a:ext cx="0" cy="485675"/>
          </a:xfrm>
          <a:prstGeom prst="straightConnector1">
            <a:avLst/>
          </a:prstGeom>
          <a:ln w="57150" cmpd="sng">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62126" y="4853423"/>
            <a:ext cx="342251" cy="461665"/>
          </a:xfrm>
          <a:prstGeom prst="rect">
            <a:avLst/>
          </a:prstGeom>
          <a:noFill/>
        </p:spPr>
        <p:txBody>
          <a:bodyPr wrap="square" rtlCol="0">
            <a:spAutoFit/>
          </a:bodyPr>
          <a:lstStyle/>
          <a:p>
            <a:r>
              <a:rPr lang="en-US" sz="2400" b="1" dirty="0" smtClean="0"/>
              <a:t>z</a:t>
            </a:r>
            <a:endParaRPr lang="en-US" sz="2400" b="1" dirty="0"/>
          </a:p>
        </p:txBody>
      </p:sp>
      <p:sp>
        <p:nvSpPr>
          <p:cNvPr id="52" name="TextBox 51"/>
          <p:cNvSpPr txBox="1"/>
          <p:nvPr/>
        </p:nvSpPr>
        <p:spPr>
          <a:xfrm>
            <a:off x="756560" y="5506880"/>
            <a:ext cx="378280" cy="461665"/>
          </a:xfrm>
          <a:prstGeom prst="rect">
            <a:avLst/>
          </a:prstGeom>
          <a:noFill/>
        </p:spPr>
        <p:txBody>
          <a:bodyPr wrap="square" rtlCol="0">
            <a:spAutoFit/>
          </a:bodyPr>
          <a:lstStyle/>
          <a:p>
            <a:r>
              <a:rPr lang="en-US" sz="2400" b="1" dirty="0" smtClean="0"/>
              <a:t>x</a:t>
            </a:r>
            <a:endParaRPr lang="en-US" sz="2400" b="1" dirty="0"/>
          </a:p>
        </p:txBody>
      </p:sp>
      <p:cxnSp>
        <p:nvCxnSpPr>
          <p:cNvPr id="53" name="Straight Connector 52"/>
          <p:cNvCxnSpPr/>
          <p:nvPr/>
        </p:nvCxnSpPr>
        <p:spPr>
          <a:xfrm flipV="1">
            <a:off x="902411" y="2638729"/>
            <a:ext cx="539689" cy="900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424819" y="2465047"/>
            <a:ext cx="1053066" cy="369332"/>
          </a:xfrm>
          <a:prstGeom prst="rect">
            <a:avLst/>
          </a:prstGeom>
          <a:noFill/>
        </p:spPr>
        <p:txBody>
          <a:bodyPr wrap="square" rtlCol="0">
            <a:spAutoFit/>
          </a:bodyPr>
          <a:lstStyle/>
          <a:p>
            <a:r>
              <a:rPr lang="en-US" b="1" dirty="0" smtClean="0"/>
              <a:t>β = 14.76</a:t>
            </a:r>
            <a:endParaRPr lang="en-US" b="1" dirty="0"/>
          </a:p>
        </p:txBody>
      </p:sp>
      <p:sp>
        <p:nvSpPr>
          <p:cNvPr id="55" name="TextBox 54"/>
          <p:cNvSpPr txBox="1"/>
          <p:nvPr/>
        </p:nvSpPr>
        <p:spPr>
          <a:xfrm>
            <a:off x="1422362" y="2672976"/>
            <a:ext cx="1053066" cy="369332"/>
          </a:xfrm>
          <a:prstGeom prst="rect">
            <a:avLst/>
          </a:prstGeom>
          <a:noFill/>
        </p:spPr>
        <p:txBody>
          <a:bodyPr wrap="square" rtlCol="0">
            <a:spAutoFit/>
          </a:bodyPr>
          <a:lstStyle/>
          <a:p>
            <a:r>
              <a:rPr lang="en-US" b="1" dirty="0" smtClean="0"/>
              <a:t>FDTD</a:t>
            </a:r>
            <a:endParaRPr lang="en-US" b="1" dirty="0"/>
          </a:p>
        </p:txBody>
      </p:sp>
      <p:sp>
        <p:nvSpPr>
          <p:cNvPr id="56" name="TextBox 55"/>
          <p:cNvSpPr txBox="1"/>
          <p:nvPr/>
        </p:nvSpPr>
        <p:spPr>
          <a:xfrm>
            <a:off x="7699555" y="2422342"/>
            <a:ext cx="1053066" cy="369332"/>
          </a:xfrm>
          <a:prstGeom prst="rect">
            <a:avLst/>
          </a:prstGeom>
          <a:noFill/>
        </p:spPr>
        <p:txBody>
          <a:bodyPr wrap="square" rtlCol="0">
            <a:spAutoFit/>
          </a:bodyPr>
          <a:lstStyle/>
          <a:p>
            <a:r>
              <a:rPr lang="en-US" b="1" dirty="0" smtClean="0"/>
              <a:t>β = 13.43</a:t>
            </a:r>
            <a:endParaRPr lang="en-US" b="1" dirty="0"/>
          </a:p>
        </p:txBody>
      </p:sp>
      <p:cxnSp>
        <p:nvCxnSpPr>
          <p:cNvPr id="57" name="Straight Connector 56"/>
          <p:cNvCxnSpPr/>
          <p:nvPr/>
        </p:nvCxnSpPr>
        <p:spPr>
          <a:xfrm flipV="1">
            <a:off x="7159869" y="2604942"/>
            <a:ext cx="539689" cy="900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699557" y="2622118"/>
            <a:ext cx="1053066" cy="369332"/>
          </a:xfrm>
          <a:prstGeom prst="rect">
            <a:avLst/>
          </a:prstGeom>
          <a:noFill/>
        </p:spPr>
        <p:txBody>
          <a:bodyPr wrap="square" rtlCol="0">
            <a:spAutoFit/>
          </a:bodyPr>
          <a:lstStyle/>
          <a:p>
            <a:r>
              <a:rPr lang="en-US" b="1" dirty="0" smtClean="0"/>
              <a:t>FDTD</a:t>
            </a:r>
            <a:endParaRPr lang="en-US" b="1" dirty="0"/>
          </a:p>
        </p:txBody>
      </p:sp>
      <p:cxnSp>
        <p:nvCxnSpPr>
          <p:cNvPr id="59" name="Straight Arrow Connector 58"/>
          <p:cNvCxnSpPr/>
          <p:nvPr/>
        </p:nvCxnSpPr>
        <p:spPr>
          <a:xfrm flipV="1">
            <a:off x="2358724" y="5032073"/>
            <a:ext cx="833114" cy="487138"/>
          </a:xfrm>
          <a:prstGeom prst="straightConnector1">
            <a:avLst/>
          </a:prstGeom>
          <a:ln w="57150" cmpd="sng">
            <a:solidFill>
              <a:srgbClr val="000000"/>
            </a:solidFill>
            <a:tailEnd type="triangle"/>
          </a:ln>
          <a:effectLst>
            <a:glow rad="101600">
              <a:srgbClr val="FF0000">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rot="16200000">
            <a:off x="-445010" y="1673014"/>
            <a:ext cx="1282566" cy="461665"/>
          </a:xfrm>
          <a:prstGeom prst="rect">
            <a:avLst/>
          </a:prstGeom>
          <a:noFill/>
        </p:spPr>
        <p:txBody>
          <a:bodyPr wrap="square" rtlCol="0">
            <a:spAutoFit/>
          </a:bodyPr>
          <a:lstStyle/>
          <a:p>
            <a:pPr algn="ctr"/>
            <a:r>
              <a:rPr lang="en-US" sz="2400" b="1" dirty="0" smtClean="0"/>
              <a:t>Re(E</a:t>
            </a:r>
            <a:r>
              <a:rPr lang="en-US" sz="2400" b="1" baseline="-25000" dirty="0" smtClean="0"/>
              <a:t>x</a:t>
            </a:r>
            <a:r>
              <a:rPr lang="en-US" sz="2400" b="1" dirty="0" smtClean="0"/>
              <a:t>)</a:t>
            </a:r>
            <a:endParaRPr lang="en-US" sz="2400" b="1" dirty="0"/>
          </a:p>
        </p:txBody>
      </p:sp>
      <p:sp>
        <p:nvSpPr>
          <p:cNvPr id="61" name="Rectangle 60"/>
          <p:cNvSpPr/>
          <p:nvPr/>
        </p:nvSpPr>
        <p:spPr>
          <a:xfrm>
            <a:off x="1854657" y="3222002"/>
            <a:ext cx="1414756" cy="3673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322669" y="3249023"/>
            <a:ext cx="1414756" cy="3673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rot="16200000">
            <a:off x="4048851" y="1738017"/>
            <a:ext cx="1282566" cy="461665"/>
          </a:xfrm>
          <a:prstGeom prst="rect">
            <a:avLst/>
          </a:prstGeom>
          <a:noFill/>
        </p:spPr>
        <p:txBody>
          <a:bodyPr wrap="square" rtlCol="0">
            <a:spAutoFit/>
          </a:bodyPr>
          <a:lstStyle/>
          <a:p>
            <a:pPr algn="ctr"/>
            <a:r>
              <a:rPr lang="en-US" sz="2400" b="1" dirty="0" smtClean="0"/>
              <a:t>Re(E</a:t>
            </a:r>
            <a:r>
              <a:rPr lang="en-US" sz="2400" b="1" baseline="-25000" dirty="0" smtClean="0"/>
              <a:t>x</a:t>
            </a:r>
            <a:r>
              <a:rPr lang="en-US" sz="2400" b="1" dirty="0" smtClean="0"/>
              <a:t>)</a:t>
            </a:r>
            <a:endParaRPr lang="en-US" sz="2400" b="1" dirty="0"/>
          </a:p>
        </p:txBody>
      </p:sp>
      <p:sp>
        <p:nvSpPr>
          <p:cNvPr id="64" name="TextBox 63"/>
          <p:cNvSpPr txBox="1"/>
          <p:nvPr/>
        </p:nvSpPr>
        <p:spPr>
          <a:xfrm>
            <a:off x="1413334" y="3136683"/>
            <a:ext cx="2344963" cy="400110"/>
          </a:xfrm>
          <a:prstGeom prst="rect">
            <a:avLst/>
          </a:prstGeom>
          <a:noFill/>
        </p:spPr>
        <p:txBody>
          <a:bodyPr wrap="square" rtlCol="0">
            <a:spAutoFit/>
          </a:bodyPr>
          <a:lstStyle/>
          <a:p>
            <a:pPr algn="ctr"/>
            <a:r>
              <a:rPr lang="en-US" sz="2000" b="1" dirty="0" smtClean="0"/>
              <a:t>Distance (nm)</a:t>
            </a:r>
            <a:endParaRPr lang="en-US" sz="2000" b="1" dirty="0"/>
          </a:p>
        </p:txBody>
      </p:sp>
      <p:sp>
        <p:nvSpPr>
          <p:cNvPr id="65" name="TextBox 64"/>
          <p:cNvSpPr txBox="1"/>
          <p:nvPr/>
        </p:nvSpPr>
        <p:spPr>
          <a:xfrm>
            <a:off x="5879919" y="3145690"/>
            <a:ext cx="2344963" cy="400110"/>
          </a:xfrm>
          <a:prstGeom prst="rect">
            <a:avLst/>
          </a:prstGeom>
          <a:noFill/>
        </p:spPr>
        <p:txBody>
          <a:bodyPr wrap="square" rtlCol="0">
            <a:spAutoFit/>
          </a:bodyPr>
          <a:lstStyle/>
          <a:p>
            <a:pPr algn="ctr"/>
            <a:r>
              <a:rPr lang="en-US" sz="2000" b="1" dirty="0" smtClean="0"/>
              <a:t>Distance (nm)</a:t>
            </a:r>
            <a:endParaRPr lang="en-US" sz="2000" b="1" dirty="0"/>
          </a:p>
        </p:txBody>
      </p:sp>
      <p:sp>
        <p:nvSpPr>
          <p:cNvPr id="66" name="Isosceles Triangle 65"/>
          <p:cNvSpPr/>
          <p:nvPr/>
        </p:nvSpPr>
        <p:spPr>
          <a:xfrm>
            <a:off x="1065720" y="2750337"/>
            <a:ext cx="201122" cy="129158"/>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p:nvSpPr>
        <p:spPr>
          <a:xfrm>
            <a:off x="7320835" y="2710752"/>
            <a:ext cx="201122" cy="129158"/>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46821" y="229047"/>
            <a:ext cx="8305800" cy="461665"/>
          </a:xfrm>
          <a:prstGeom prst="rect">
            <a:avLst/>
          </a:prstGeom>
          <a:noFill/>
        </p:spPr>
        <p:txBody>
          <a:bodyPr wrap="square" rtlCol="0">
            <a:spAutoFit/>
          </a:bodyPr>
          <a:lstStyle/>
          <a:p>
            <a:pPr algn="ctr"/>
            <a:r>
              <a:rPr lang="en-US" sz="2400" b="1" dirty="0" smtClean="0">
                <a:solidFill>
                  <a:srgbClr val="000000"/>
                </a:solidFill>
              </a:rPr>
              <a:t>Excitation at angle that gives min in Reflectance</a:t>
            </a:r>
            <a:endParaRPr lang="en-US" sz="2400" b="1" dirty="0">
              <a:solidFill>
                <a:srgbClr val="000000"/>
              </a:solidFill>
            </a:endParaRPr>
          </a:p>
        </p:txBody>
      </p:sp>
    </p:spTree>
    <p:extLst>
      <p:ext uri="{BB962C8B-B14F-4D97-AF65-F5344CB8AC3E}">
        <p14:creationId xmlns:p14="http://schemas.microsoft.com/office/powerpoint/2010/main" val="3265400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62430" y="1695887"/>
            <a:ext cx="2953741" cy="3409513"/>
          </a:xfrm>
          <a:prstGeom prst="rect">
            <a:avLst/>
          </a:prstGeom>
        </p:spPr>
      </p:pic>
      <p:sp>
        <p:nvSpPr>
          <p:cNvPr id="2" name="TextBox 1"/>
          <p:cNvSpPr txBox="1"/>
          <p:nvPr/>
        </p:nvSpPr>
        <p:spPr>
          <a:xfrm>
            <a:off x="1298754" y="1404202"/>
            <a:ext cx="3188251" cy="338554"/>
          </a:xfrm>
          <a:prstGeom prst="rect">
            <a:avLst/>
          </a:prstGeom>
          <a:noFill/>
        </p:spPr>
        <p:txBody>
          <a:bodyPr wrap="square" rtlCol="0">
            <a:spAutoFit/>
          </a:bodyPr>
          <a:lstStyle/>
          <a:p>
            <a:r>
              <a:rPr lang="en-US" sz="1600" b="1" dirty="0" smtClean="0"/>
              <a:t>a) Kretschmann-Raether Setup</a:t>
            </a:r>
            <a:endParaRPr lang="en-US" sz="1600" b="1" dirty="0"/>
          </a:p>
        </p:txBody>
      </p:sp>
      <p:sp>
        <p:nvSpPr>
          <p:cNvPr id="5" name="TextBox 4"/>
          <p:cNvSpPr txBox="1"/>
          <p:nvPr/>
        </p:nvSpPr>
        <p:spPr>
          <a:xfrm>
            <a:off x="6083790" y="1328006"/>
            <a:ext cx="2536318" cy="338554"/>
          </a:xfrm>
          <a:prstGeom prst="rect">
            <a:avLst/>
          </a:prstGeom>
          <a:noFill/>
        </p:spPr>
        <p:txBody>
          <a:bodyPr wrap="square" rtlCol="0">
            <a:spAutoFit/>
          </a:bodyPr>
          <a:lstStyle/>
          <a:p>
            <a:r>
              <a:rPr lang="en-US" sz="1600" b="1" dirty="0" smtClean="0"/>
              <a:t>b) Leakage Radiation Setup</a:t>
            </a:r>
            <a:endParaRPr lang="en-US" sz="1600" b="1" dirty="0"/>
          </a:p>
        </p:txBody>
      </p:sp>
      <p:cxnSp>
        <p:nvCxnSpPr>
          <p:cNvPr id="6" name="Straight Arrow Connector 5"/>
          <p:cNvCxnSpPr/>
          <p:nvPr/>
        </p:nvCxnSpPr>
        <p:spPr>
          <a:xfrm>
            <a:off x="1411842" y="3055507"/>
            <a:ext cx="279950" cy="0"/>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425450" y="2810577"/>
            <a:ext cx="0" cy="244933"/>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295400" y="2493075"/>
            <a:ext cx="241957" cy="369332"/>
          </a:xfrm>
          <a:prstGeom prst="rect">
            <a:avLst/>
          </a:prstGeom>
          <a:noFill/>
        </p:spPr>
        <p:txBody>
          <a:bodyPr wrap="square" rtlCol="0">
            <a:spAutoFit/>
          </a:bodyPr>
          <a:lstStyle/>
          <a:p>
            <a:r>
              <a:rPr lang="en-US" b="1" dirty="0" smtClean="0"/>
              <a:t>z</a:t>
            </a:r>
            <a:endParaRPr lang="en-US" b="1" dirty="0"/>
          </a:p>
        </p:txBody>
      </p:sp>
      <p:sp>
        <p:nvSpPr>
          <p:cNvPr id="21" name="TextBox 20"/>
          <p:cNvSpPr txBox="1"/>
          <p:nvPr/>
        </p:nvSpPr>
        <p:spPr>
          <a:xfrm>
            <a:off x="1632831" y="2834676"/>
            <a:ext cx="241957" cy="369332"/>
          </a:xfrm>
          <a:prstGeom prst="rect">
            <a:avLst/>
          </a:prstGeom>
          <a:noFill/>
        </p:spPr>
        <p:txBody>
          <a:bodyPr wrap="square" rtlCol="0">
            <a:spAutoFit/>
          </a:bodyPr>
          <a:lstStyle/>
          <a:p>
            <a:r>
              <a:rPr lang="en-US" b="1" dirty="0"/>
              <a:t>x</a:t>
            </a:r>
          </a:p>
        </p:txBody>
      </p:sp>
      <p:pic>
        <p:nvPicPr>
          <p:cNvPr id="7" name="Picture 6"/>
          <p:cNvPicPr>
            <a:picLocks noChangeAspect="1"/>
          </p:cNvPicPr>
          <p:nvPr/>
        </p:nvPicPr>
        <p:blipFill>
          <a:blip r:embed="rId3"/>
          <a:stretch>
            <a:fillRect/>
          </a:stretch>
        </p:blipFill>
        <p:spPr>
          <a:xfrm>
            <a:off x="6036479" y="1703925"/>
            <a:ext cx="2650321" cy="3325275"/>
          </a:xfrm>
          <a:prstGeom prst="rect">
            <a:avLst/>
          </a:prstGeom>
        </p:spPr>
      </p:pic>
      <p:sp>
        <p:nvSpPr>
          <p:cNvPr id="4" name="TextBox 3"/>
          <p:cNvSpPr txBox="1"/>
          <p:nvPr/>
        </p:nvSpPr>
        <p:spPr>
          <a:xfrm>
            <a:off x="381000" y="381000"/>
            <a:ext cx="8305800" cy="707886"/>
          </a:xfrm>
          <a:prstGeom prst="rect">
            <a:avLst/>
          </a:prstGeom>
          <a:noFill/>
        </p:spPr>
        <p:txBody>
          <a:bodyPr wrap="square" rtlCol="0">
            <a:spAutoFit/>
          </a:bodyPr>
          <a:lstStyle/>
          <a:p>
            <a:pPr algn="ctr"/>
            <a:r>
              <a:rPr lang="en-US" sz="2000" b="1" dirty="0" smtClean="0">
                <a:solidFill>
                  <a:srgbClr val="000000"/>
                </a:solidFill>
              </a:rPr>
              <a:t>Experimental configurations for measuring the signatures of the SPP mode and the new mode (Perfectly absorbing mode)</a:t>
            </a:r>
            <a:endParaRPr lang="en-US" sz="2000" b="1" dirty="0">
              <a:solidFill>
                <a:srgbClr val="000000"/>
              </a:solidFill>
            </a:endParaRPr>
          </a:p>
        </p:txBody>
      </p:sp>
    </p:spTree>
    <p:extLst>
      <p:ext uri="{BB962C8B-B14F-4D97-AF65-F5344CB8AC3E}">
        <p14:creationId xmlns:p14="http://schemas.microsoft.com/office/powerpoint/2010/main" val="259052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illustration of the basic SPR experiment for measuring the binding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371600"/>
            <a:ext cx="4264025" cy="53322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736600" y="197703"/>
            <a:ext cx="7924800" cy="830997"/>
          </a:xfrm>
          <a:prstGeom prst="rect">
            <a:avLst/>
          </a:prstGeom>
          <a:noFill/>
        </p:spPr>
        <p:txBody>
          <a:bodyPr wrap="square" rtlCol="0">
            <a:spAutoFit/>
          </a:bodyPr>
          <a:lstStyle/>
          <a:p>
            <a:pPr algn="ctr"/>
            <a:r>
              <a:rPr lang="en-US" sz="2400" b="1" dirty="0" smtClean="0">
                <a:solidFill>
                  <a:srgbClr val="000000"/>
                </a:solidFill>
              </a:rPr>
              <a:t>SPR and/or PA Resonance can be used to measure thermodynamic and </a:t>
            </a:r>
            <a:r>
              <a:rPr lang="en-US" sz="2400" b="1" smtClean="0">
                <a:solidFill>
                  <a:srgbClr val="000000"/>
                </a:solidFill>
              </a:rPr>
              <a:t>kinetic properties ligand </a:t>
            </a:r>
            <a:r>
              <a:rPr lang="en-US" sz="2400" b="1" dirty="0" smtClean="0">
                <a:solidFill>
                  <a:srgbClr val="000000"/>
                </a:solidFill>
              </a:rPr>
              <a:t>binding </a:t>
            </a:r>
            <a:endParaRPr lang="en-US" sz="2400" b="1" dirty="0">
              <a:solidFill>
                <a:srgbClr val="000000"/>
              </a:solidFill>
            </a:endParaRPr>
          </a:p>
        </p:txBody>
      </p:sp>
      <p:sp>
        <p:nvSpPr>
          <p:cNvPr id="4" name="TextBox 3"/>
          <p:cNvSpPr txBox="1"/>
          <p:nvPr/>
        </p:nvSpPr>
        <p:spPr>
          <a:xfrm>
            <a:off x="5638800" y="4582061"/>
            <a:ext cx="3505200" cy="1323439"/>
          </a:xfrm>
          <a:prstGeom prst="rect">
            <a:avLst/>
          </a:prstGeom>
          <a:noFill/>
        </p:spPr>
        <p:txBody>
          <a:bodyPr wrap="square" rtlCol="0">
            <a:spAutoFit/>
          </a:bodyPr>
          <a:lstStyle/>
          <a:p>
            <a:r>
              <a:rPr lang="en-US" sz="2000" b="1" dirty="0" smtClean="0">
                <a:solidFill>
                  <a:srgbClr val="800000"/>
                </a:solidFill>
              </a:rPr>
              <a:t>Gibbs Free Energy under standard conditions related to equilibrium constant:</a:t>
            </a:r>
          </a:p>
          <a:p>
            <a:endParaRPr lang="en-US" sz="2000" b="1" dirty="0">
              <a:solidFill>
                <a:srgbClr val="800000"/>
              </a:solidFill>
            </a:endParaRPr>
          </a:p>
        </p:txBody>
      </p:sp>
      <p:graphicFrame>
        <p:nvGraphicFramePr>
          <p:cNvPr id="7" name="Object 6"/>
          <p:cNvGraphicFramePr>
            <a:graphicFrameLocks noChangeAspect="1"/>
          </p:cNvGraphicFramePr>
          <p:nvPr>
            <p:extLst/>
          </p:nvPr>
        </p:nvGraphicFramePr>
        <p:xfrm>
          <a:off x="5488940" y="5562600"/>
          <a:ext cx="3223260" cy="685800"/>
        </p:xfrm>
        <a:graphic>
          <a:graphicData uri="http://schemas.openxmlformats.org/presentationml/2006/ole">
            <mc:AlternateContent xmlns:mc="http://schemas.openxmlformats.org/markup-compatibility/2006">
              <mc:Choice xmlns:v="urn:schemas-microsoft-com:vml" Requires="v">
                <p:oleObj spid="_x0000_s4102" name="Equation" r:id="rId4" imgW="1193800" imgH="254000" progId="Equation.3">
                  <p:embed/>
                </p:oleObj>
              </mc:Choice>
              <mc:Fallback>
                <p:oleObj name="Equation" r:id="rId4" imgW="1193800" imgH="254000" progId="Equation.3">
                  <p:embed/>
                  <p:pic>
                    <p:nvPicPr>
                      <p:cNvPr id="0" name=""/>
                      <p:cNvPicPr/>
                      <p:nvPr/>
                    </p:nvPicPr>
                    <p:blipFill>
                      <a:blip r:embed="rId5"/>
                      <a:stretch>
                        <a:fillRect/>
                      </a:stretch>
                    </p:blipFill>
                    <p:spPr>
                      <a:xfrm>
                        <a:off x="5488940" y="5562600"/>
                        <a:ext cx="3223260" cy="6858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 name="Rectangle 2"/>
              <p:cNvSpPr/>
              <p:nvPr/>
            </p:nvSpPr>
            <p:spPr>
              <a:xfrm>
                <a:off x="5488940" y="1820360"/>
                <a:ext cx="3223831" cy="4947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charset="0"/>
                            </a:rPr>
                          </m:ctrlPr>
                        </m:sSubPr>
                        <m:e>
                          <m:r>
                            <a:rPr lang="en-US" sz="2400" b="1" i="1">
                              <a:solidFill>
                                <a:srgbClr val="C00000"/>
                              </a:solidFill>
                              <a:latin typeface="Cambria Math" charset="0"/>
                            </a:rPr>
                            <m:t>𝜼</m:t>
                          </m:r>
                        </m:e>
                        <m:sub>
                          <m:r>
                            <a:rPr lang="en-US" sz="2400" b="1" i="1" smtClean="0">
                              <a:solidFill>
                                <a:srgbClr val="C00000"/>
                              </a:solidFill>
                              <a:latin typeface="Cambria Math" charset="0"/>
                            </a:rPr>
                            <m:t>𝑹𝒆𝒔</m:t>
                          </m:r>
                        </m:sub>
                      </m:sSub>
                      <m:r>
                        <a:rPr lang="en-US" sz="2400" b="1">
                          <a:solidFill>
                            <a:srgbClr val="C00000"/>
                          </a:solidFill>
                          <a:latin typeface="Cambria Math" charset="0"/>
                        </a:rPr>
                        <m:t>= </m:t>
                      </m:r>
                      <m:sSub>
                        <m:sSubPr>
                          <m:ctrlPr>
                            <a:rPr lang="en-US" sz="2400" b="1" i="1">
                              <a:solidFill>
                                <a:srgbClr val="C00000"/>
                              </a:solidFill>
                              <a:latin typeface="Cambria Math" charset="0"/>
                            </a:rPr>
                          </m:ctrlPr>
                        </m:sSubPr>
                        <m:e>
                          <m:r>
                            <a:rPr lang="en-US" sz="2400" b="1" i="1">
                              <a:solidFill>
                                <a:srgbClr val="C00000"/>
                              </a:solidFill>
                              <a:latin typeface="Cambria Math" charset="0"/>
                            </a:rPr>
                            <m:t>𝜼</m:t>
                          </m:r>
                        </m:e>
                        <m:sub>
                          <m:r>
                            <a:rPr lang="en-US" sz="2400" b="1" i="1">
                              <a:solidFill>
                                <a:srgbClr val="C00000"/>
                              </a:solidFill>
                              <a:latin typeface="Cambria Math" charset="0"/>
                            </a:rPr>
                            <m:t>𝒑𝒓𝒊𝒔𝒎</m:t>
                          </m:r>
                        </m:sub>
                      </m:sSub>
                      <m:r>
                        <a:rPr lang="en-US" sz="2400" b="1" i="1">
                          <a:solidFill>
                            <a:srgbClr val="C00000"/>
                          </a:solidFill>
                          <a:latin typeface="Cambria Math" charset="0"/>
                        </a:rPr>
                        <m:t> </m:t>
                      </m:r>
                      <m:r>
                        <a:rPr lang="en-US" sz="2400" b="1" i="1">
                          <a:solidFill>
                            <a:srgbClr val="C00000"/>
                          </a:solidFill>
                          <a:latin typeface="Cambria Math" charset="0"/>
                        </a:rPr>
                        <m:t>𝒔𝒊𝒏</m:t>
                      </m:r>
                      <m:d>
                        <m:dPr>
                          <m:ctrlPr>
                            <a:rPr lang="en-US" sz="2400" b="1" i="1">
                              <a:solidFill>
                                <a:srgbClr val="C00000"/>
                              </a:solidFill>
                              <a:latin typeface="Cambria Math" charset="0"/>
                            </a:rPr>
                          </m:ctrlPr>
                        </m:dPr>
                        <m:e>
                          <m:r>
                            <a:rPr lang="en-US" sz="2400" b="1" i="1">
                              <a:solidFill>
                                <a:srgbClr val="C00000"/>
                              </a:solidFill>
                              <a:latin typeface="Cambria Math" charset="0"/>
                            </a:rPr>
                            <m:t>𝜽</m:t>
                          </m:r>
                        </m:e>
                      </m:d>
                      <m:r>
                        <a:rPr lang="en-US" sz="2400" b="1" i="1">
                          <a:solidFill>
                            <a:srgbClr val="C00000"/>
                          </a:solidFill>
                          <a:latin typeface="Cambria Math" charset="0"/>
                        </a:rPr>
                        <m:t> </m:t>
                      </m:r>
                    </m:oMath>
                  </m:oMathPara>
                </a14:m>
                <a:endParaRPr lang="en-US" sz="2400" b="1" dirty="0">
                  <a:solidFill>
                    <a:srgbClr val="C00000"/>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5488940" y="1820360"/>
                <a:ext cx="3223831" cy="494751"/>
              </a:xfrm>
              <a:prstGeom prst="rect">
                <a:avLst/>
              </a:prstGeom>
              <a:blipFill rotWithShape="0">
                <a:blip r:embed="rId6"/>
                <a:stretch>
                  <a:fillRect t="-96296" b="-117284"/>
                </a:stretch>
              </a:blipFill>
            </p:spPr>
            <p:txBody>
              <a:bodyPr/>
              <a:lstStyle/>
              <a:p>
                <a:r>
                  <a:rPr lang="en-US">
                    <a:noFill/>
                  </a:rPr>
                  <a:t> </a:t>
                </a:r>
              </a:p>
            </p:txBody>
          </p:sp>
        </mc:Fallback>
      </mc:AlternateContent>
      <p:sp>
        <p:nvSpPr>
          <p:cNvPr id="5" name="TextBox 4"/>
          <p:cNvSpPr txBox="1"/>
          <p:nvPr/>
        </p:nvSpPr>
        <p:spPr>
          <a:xfrm>
            <a:off x="5765800" y="1451028"/>
            <a:ext cx="2895600" cy="369332"/>
          </a:xfrm>
          <a:prstGeom prst="rect">
            <a:avLst/>
          </a:prstGeom>
          <a:noFill/>
        </p:spPr>
        <p:txBody>
          <a:bodyPr wrap="square" rtlCol="0">
            <a:spAutoFit/>
          </a:bodyPr>
          <a:lstStyle/>
          <a:p>
            <a:r>
              <a:rPr lang="en-US" b="1" smtClean="0">
                <a:solidFill>
                  <a:srgbClr val="C00000"/>
                </a:solidFill>
              </a:rPr>
              <a:t>Observable signal when</a:t>
            </a:r>
            <a:endParaRPr lang="en-US" b="1">
              <a:solidFill>
                <a:srgbClr val="C00000"/>
              </a:solidFill>
            </a:endParaRPr>
          </a:p>
        </p:txBody>
      </p:sp>
    </p:spTree>
    <p:extLst>
      <p:ext uri="{BB962C8B-B14F-4D97-AF65-F5344CB8AC3E}">
        <p14:creationId xmlns:p14="http://schemas.microsoft.com/office/powerpoint/2010/main" val="1680914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illustration of the basic SPR experiment for measuring the binding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371600"/>
            <a:ext cx="4264025" cy="53322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736600" y="197703"/>
            <a:ext cx="7924800" cy="830997"/>
          </a:xfrm>
          <a:prstGeom prst="rect">
            <a:avLst/>
          </a:prstGeom>
          <a:noFill/>
        </p:spPr>
        <p:txBody>
          <a:bodyPr wrap="square" rtlCol="0">
            <a:spAutoFit/>
          </a:bodyPr>
          <a:lstStyle/>
          <a:p>
            <a:pPr algn="ctr"/>
            <a:r>
              <a:rPr lang="en-US" sz="2400" b="1" dirty="0" smtClean="0">
                <a:solidFill>
                  <a:srgbClr val="000000"/>
                </a:solidFill>
              </a:rPr>
              <a:t>SPR and/or PA Resonance can be used to measure thermodynamic and </a:t>
            </a:r>
            <a:r>
              <a:rPr lang="en-US" sz="2400" b="1" smtClean="0">
                <a:solidFill>
                  <a:srgbClr val="000000"/>
                </a:solidFill>
              </a:rPr>
              <a:t>kinetic properties ligand </a:t>
            </a:r>
            <a:r>
              <a:rPr lang="en-US" sz="2400" b="1" dirty="0" smtClean="0">
                <a:solidFill>
                  <a:srgbClr val="000000"/>
                </a:solidFill>
              </a:rPr>
              <a:t>binding </a:t>
            </a:r>
            <a:endParaRPr lang="en-US" sz="2400" b="1" dirty="0">
              <a:solidFill>
                <a:srgbClr val="000000"/>
              </a:solidFill>
            </a:endParaRPr>
          </a:p>
        </p:txBody>
      </p:sp>
      <p:sp>
        <p:nvSpPr>
          <p:cNvPr id="4" name="TextBox 3"/>
          <p:cNvSpPr txBox="1"/>
          <p:nvPr/>
        </p:nvSpPr>
        <p:spPr>
          <a:xfrm>
            <a:off x="5638800" y="4582061"/>
            <a:ext cx="3505200" cy="1323439"/>
          </a:xfrm>
          <a:prstGeom prst="rect">
            <a:avLst/>
          </a:prstGeom>
          <a:noFill/>
        </p:spPr>
        <p:txBody>
          <a:bodyPr wrap="square" rtlCol="0">
            <a:spAutoFit/>
          </a:bodyPr>
          <a:lstStyle/>
          <a:p>
            <a:r>
              <a:rPr lang="en-US" sz="2000" b="1" dirty="0" smtClean="0">
                <a:solidFill>
                  <a:srgbClr val="800000"/>
                </a:solidFill>
              </a:rPr>
              <a:t>Gibbs Free Energy under standard conditions related to equilibrium constant:</a:t>
            </a:r>
          </a:p>
          <a:p>
            <a:endParaRPr lang="en-US" sz="2000" b="1" dirty="0">
              <a:solidFill>
                <a:srgbClr val="800000"/>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3176243"/>
              </p:ext>
            </p:extLst>
          </p:nvPr>
        </p:nvGraphicFramePr>
        <p:xfrm>
          <a:off x="5488940" y="5562600"/>
          <a:ext cx="3223260" cy="685800"/>
        </p:xfrm>
        <a:graphic>
          <a:graphicData uri="http://schemas.openxmlformats.org/presentationml/2006/ole">
            <mc:AlternateContent xmlns:mc="http://schemas.openxmlformats.org/markup-compatibility/2006">
              <mc:Choice xmlns:v="urn:schemas-microsoft-com:vml" Requires="v">
                <p:oleObj spid="_x0000_s3079" name="Equation" r:id="rId4" imgW="1193800" imgH="254000" progId="Equation.3">
                  <p:embed/>
                </p:oleObj>
              </mc:Choice>
              <mc:Fallback>
                <p:oleObj name="Equation" r:id="rId4" imgW="1193800" imgH="254000" progId="Equation.3">
                  <p:embed/>
                  <p:pic>
                    <p:nvPicPr>
                      <p:cNvPr id="0" name=""/>
                      <p:cNvPicPr/>
                      <p:nvPr/>
                    </p:nvPicPr>
                    <p:blipFill>
                      <a:blip r:embed="rId5"/>
                      <a:stretch>
                        <a:fillRect/>
                      </a:stretch>
                    </p:blipFill>
                    <p:spPr>
                      <a:xfrm>
                        <a:off x="5488940" y="5562600"/>
                        <a:ext cx="3223260" cy="6858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 name="Rectangle 2"/>
              <p:cNvSpPr/>
              <p:nvPr/>
            </p:nvSpPr>
            <p:spPr>
              <a:xfrm>
                <a:off x="5488940" y="1820360"/>
                <a:ext cx="3223831" cy="4947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charset="0"/>
                            </a:rPr>
                          </m:ctrlPr>
                        </m:sSubPr>
                        <m:e>
                          <m:r>
                            <a:rPr lang="en-US" sz="2400" b="1" i="1">
                              <a:solidFill>
                                <a:srgbClr val="C00000"/>
                              </a:solidFill>
                              <a:latin typeface="Cambria Math" charset="0"/>
                            </a:rPr>
                            <m:t>𝜼</m:t>
                          </m:r>
                        </m:e>
                        <m:sub>
                          <m:r>
                            <a:rPr lang="en-US" sz="2400" b="1" i="1" smtClean="0">
                              <a:solidFill>
                                <a:srgbClr val="C00000"/>
                              </a:solidFill>
                              <a:latin typeface="Cambria Math" charset="0"/>
                            </a:rPr>
                            <m:t>𝑹𝒆𝒔</m:t>
                          </m:r>
                        </m:sub>
                      </m:sSub>
                      <m:r>
                        <a:rPr lang="en-US" sz="2400" b="1">
                          <a:solidFill>
                            <a:srgbClr val="C00000"/>
                          </a:solidFill>
                          <a:latin typeface="Cambria Math" charset="0"/>
                        </a:rPr>
                        <m:t>= </m:t>
                      </m:r>
                      <m:sSub>
                        <m:sSubPr>
                          <m:ctrlPr>
                            <a:rPr lang="en-US" sz="2400" b="1" i="1">
                              <a:solidFill>
                                <a:srgbClr val="C00000"/>
                              </a:solidFill>
                              <a:latin typeface="Cambria Math" charset="0"/>
                            </a:rPr>
                          </m:ctrlPr>
                        </m:sSubPr>
                        <m:e>
                          <m:r>
                            <a:rPr lang="en-US" sz="2400" b="1" i="1">
                              <a:solidFill>
                                <a:srgbClr val="C00000"/>
                              </a:solidFill>
                              <a:latin typeface="Cambria Math" charset="0"/>
                            </a:rPr>
                            <m:t>𝜼</m:t>
                          </m:r>
                        </m:e>
                        <m:sub>
                          <m:r>
                            <a:rPr lang="en-US" sz="2400" b="1" i="1">
                              <a:solidFill>
                                <a:srgbClr val="C00000"/>
                              </a:solidFill>
                              <a:latin typeface="Cambria Math" charset="0"/>
                            </a:rPr>
                            <m:t>𝒑𝒓𝒊𝒔𝒎</m:t>
                          </m:r>
                        </m:sub>
                      </m:sSub>
                      <m:r>
                        <a:rPr lang="en-US" sz="2400" b="1" i="1">
                          <a:solidFill>
                            <a:srgbClr val="C00000"/>
                          </a:solidFill>
                          <a:latin typeface="Cambria Math" charset="0"/>
                        </a:rPr>
                        <m:t> </m:t>
                      </m:r>
                      <m:r>
                        <a:rPr lang="en-US" sz="2400" b="1" i="1">
                          <a:solidFill>
                            <a:srgbClr val="C00000"/>
                          </a:solidFill>
                          <a:latin typeface="Cambria Math" charset="0"/>
                        </a:rPr>
                        <m:t>𝒔𝒊𝒏</m:t>
                      </m:r>
                      <m:d>
                        <m:dPr>
                          <m:ctrlPr>
                            <a:rPr lang="en-US" sz="2400" b="1" i="1">
                              <a:solidFill>
                                <a:srgbClr val="C00000"/>
                              </a:solidFill>
                              <a:latin typeface="Cambria Math" charset="0"/>
                            </a:rPr>
                          </m:ctrlPr>
                        </m:dPr>
                        <m:e>
                          <m:r>
                            <a:rPr lang="en-US" sz="2400" b="1" i="1">
                              <a:solidFill>
                                <a:srgbClr val="C00000"/>
                              </a:solidFill>
                              <a:latin typeface="Cambria Math" charset="0"/>
                            </a:rPr>
                            <m:t>𝜽</m:t>
                          </m:r>
                        </m:e>
                      </m:d>
                      <m:r>
                        <a:rPr lang="en-US" sz="2400" b="1" i="1">
                          <a:solidFill>
                            <a:srgbClr val="C00000"/>
                          </a:solidFill>
                          <a:latin typeface="Cambria Math" charset="0"/>
                        </a:rPr>
                        <m:t> </m:t>
                      </m:r>
                    </m:oMath>
                  </m:oMathPara>
                </a14:m>
                <a:endParaRPr lang="en-US" sz="2400" b="1" dirty="0">
                  <a:solidFill>
                    <a:srgbClr val="C00000"/>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5488940" y="1820360"/>
                <a:ext cx="3223831" cy="494751"/>
              </a:xfrm>
              <a:prstGeom prst="rect">
                <a:avLst/>
              </a:prstGeom>
              <a:blipFill rotWithShape="0">
                <a:blip r:embed="rId6"/>
                <a:stretch>
                  <a:fillRect t="-96296" b="-117284"/>
                </a:stretch>
              </a:blipFill>
            </p:spPr>
            <p:txBody>
              <a:bodyPr/>
              <a:lstStyle/>
              <a:p>
                <a:r>
                  <a:rPr lang="en-US">
                    <a:noFill/>
                  </a:rPr>
                  <a:t> </a:t>
                </a:r>
              </a:p>
            </p:txBody>
          </p:sp>
        </mc:Fallback>
      </mc:AlternateContent>
      <p:sp>
        <p:nvSpPr>
          <p:cNvPr id="5" name="TextBox 4"/>
          <p:cNvSpPr txBox="1"/>
          <p:nvPr/>
        </p:nvSpPr>
        <p:spPr>
          <a:xfrm>
            <a:off x="5765800" y="1451028"/>
            <a:ext cx="2895600" cy="369332"/>
          </a:xfrm>
          <a:prstGeom prst="rect">
            <a:avLst/>
          </a:prstGeom>
          <a:noFill/>
        </p:spPr>
        <p:txBody>
          <a:bodyPr wrap="square" rtlCol="0">
            <a:spAutoFit/>
          </a:bodyPr>
          <a:lstStyle/>
          <a:p>
            <a:r>
              <a:rPr lang="en-US" b="1" smtClean="0">
                <a:solidFill>
                  <a:srgbClr val="C00000"/>
                </a:solidFill>
              </a:rPr>
              <a:t>Observable signal when</a:t>
            </a:r>
            <a:endParaRPr lang="en-US" b="1">
              <a:solidFill>
                <a:srgbClr val="C00000"/>
              </a:solidFill>
            </a:endParaRPr>
          </a:p>
        </p:txBody>
      </p:sp>
      <mc:AlternateContent xmlns:mc="http://schemas.openxmlformats.org/markup-compatibility/2006">
        <mc:Choice xmlns:a14="http://schemas.microsoft.com/office/drawing/2010/main" Requires="a14">
          <p:sp>
            <p:nvSpPr>
              <p:cNvPr id="9" name="Rectangle 8"/>
              <p:cNvSpPr/>
              <p:nvPr/>
            </p:nvSpPr>
            <p:spPr>
              <a:xfrm>
                <a:off x="5867400" y="2782916"/>
                <a:ext cx="2134110" cy="10016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C00000"/>
                              </a:solidFill>
                              <a:latin typeface="Cambria Math" charset="0"/>
                            </a:rPr>
                          </m:ctrlPr>
                        </m:sSubPr>
                        <m:e>
                          <m:r>
                            <a:rPr lang="en-US" sz="2000" b="1" i="1">
                              <a:solidFill>
                                <a:srgbClr val="C00000"/>
                              </a:solidFill>
                              <a:latin typeface="Cambria Math" charset="0"/>
                            </a:rPr>
                            <m:t>𝜼</m:t>
                          </m:r>
                        </m:e>
                        <m:sub>
                          <m:r>
                            <a:rPr lang="en-US" sz="2000" b="1" i="1">
                              <a:solidFill>
                                <a:srgbClr val="C00000"/>
                              </a:solidFill>
                              <a:latin typeface="Cambria Math" charset="0"/>
                            </a:rPr>
                            <m:t>𝑹𝒆𝒔</m:t>
                          </m:r>
                        </m:sub>
                      </m:sSub>
                      <m:r>
                        <a:rPr lang="en-US" sz="2000" b="0" i="1" smtClean="0">
                          <a:solidFill>
                            <a:srgbClr val="C00000"/>
                          </a:solidFill>
                          <a:latin typeface="Cambria Math" charset="0"/>
                        </a:rPr>
                        <m:t>∝</m:t>
                      </m:r>
                      <m:rad>
                        <m:radPr>
                          <m:degHide m:val="on"/>
                          <m:ctrlPr>
                            <a:rPr lang="en-US" sz="2000" b="0" i="1" smtClean="0">
                              <a:solidFill>
                                <a:srgbClr val="C00000"/>
                              </a:solidFill>
                              <a:latin typeface="Cambria Math" charset="0"/>
                            </a:rPr>
                          </m:ctrlPr>
                        </m:radPr>
                        <m:deg/>
                        <m:e>
                          <m:f>
                            <m:fPr>
                              <m:ctrlPr>
                                <a:rPr lang="en-US" sz="2000" b="0" i="1" smtClean="0">
                                  <a:solidFill>
                                    <a:srgbClr val="C00000"/>
                                  </a:solidFill>
                                  <a:latin typeface="Cambria Math" charset="0"/>
                                </a:rPr>
                              </m:ctrlPr>
                            </m:fPr>
                            <m:num>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𝐷</m:t>
                                  </m:r>
                                </m:sub>
                              </m:sSub>
                              <m:r>
                                <a:rPr lang="en-US" sz="2000" b="0" i="1" smtClean="0">
                                  <a:solidFill>
                                    <a:srgbClr val="C00000"/>
                                  </a:solidFill>
                                  <a:latin typeface="Cambria Math" charset="0"/>
                                </a:rPr>
                                <m:t>⋅</m:t>
                              </m:r>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𝑚</m:t>
                                  </m:r>
                                </m:sub>
                              </m:sSub>
                            </m:num>
                            <m:den>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𝐷</m:t>
                                  </m:r>
                                </m:sub>
                              </m:sSub>
                              <m:r>
                                <a:rPr lang="en-US" sz="2000" b="0" i="1" smtClean="0">
                                  <a:solidFill>
                                    <a:srgbClr val="C00000"/>
                                  </a:solidFill>
                                  <a:latin typeface="Cambria Math" charset="0"/>
                                </a:rPr>
                                <m:t>+</m:t>
                              </m:r>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𝑚</m:t>
                                  </m:r>
                                </m:sub>
                              </m:sSub>
                            </m:den>
                          </m:f>
                        </m:e>
                      </m:rad>
                    </m:oMath>
                  </m:oMathPara>
                </a14:m>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5867400" y="2782916"/>
                <a:ext cx="2134110" cy="1001684"/>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329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illustration of the basic SPR experiment for measuring the binding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371600"/>
            <a:ext cx="4264025" cy="5332202"/>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a14="http://schemas.microsoft.com/office/drawing/2010/main" Requires="a14">
          <p:sp>
            <p:nvSpPr>
              <p:cNvPr id="2" name="TextBox 1"/>
              <p:cNvSpPr txBox="1"/>
              <p:nvPr/>
            </p:nvSpPr>
            <p:spPr>
              <a:xfrm>
                <a:off x="736600" y="197703"/>
                <a:ext cx="7924800" cy="1200329"/>
              </a:xfrm>
              <a:prstGeom prst="rect">
                <a:avLst/>
              </a:prstGeom>
              <a:noFill/>
            </p:spPr>
            <p:txBody>
              <a:bodyPr wrap="square" rtlCol="0">
                <a:spAutoFit/>
              </a:bodyPr>
              <a:lstStyle/>
              <a:p>
                <a:pPr algn="ctr"/>
                <a:r>
                  <a:rPr lang="en-US" sz="2400" b="1" dirty="0" smtClean="0">
                    <a:solidFill>
                      <a:srgbClr val="000000"/>
                    </a:solidFill>
                  </a:rPr>
                  <a:t>Binding events at the surface monotonically increase </a:t>
                </a:r>
                <a14:m>
                  <m:oMath xmlns:m="http://schemas.openxmlformats.org/officeDocument/2006/math">
                    <m:sSub>
                      <m:sSubPr>
                        <m:ctrlPr>
                          <a:rPr lang="en-US" sz="2400" i="1">
                            <a:solidFill>
                              <a:srgbClr val="C00000"/>
                            </a:solidFill>
                            <a:latin typeface="Cambria Math" charset="0"/>
                          </a:rPr>
                        </m:ctrlPr>
                      </m:sSubPr>
                      <m:e>
                        <m:r>
                          <a:rPr lang="en-US" sz="2400" i="1">
                            <a:solidFill>
                              <a:srgbClr val="C00000"/>
                            </a:solidFill>
                            <a:latin typeface="Cambria Math" charset="0"/>
                          </a:rPr>
                          <m:t>𝜖</m:t>
                        </m:r>
                      </m:e>
                      <m:sub>
                        <m:r>
                          <a:rPr lang="en-US" sz="2400" i="1">
                            <a:solidFill>
                              <a:srgbClr val="C00000"/>
                            </a:solidFill>
                            <a:latin typeface="Cambria Math" charset="0"/>
                          </a:rPr>
                          <m:t>𝐷</m:t>
                        </m:r>
                      </m:sub>
                    </m:sSub>
                  </m:oMath>
                </a14:m>
                <a:endParaRPr lang="en-US" sz="2400" b="1" dirty="0" smtClean="0">
                  <a:solidFill>
                    <a:srgbClr val="000000"/>
                  </a:solidFill>
                </a:endParaRPr>
              </a:p>
              <a:p>
                <a:pPr algn="ctr"/>
                <a:r>
                  <a:rPr lang="en-US" sz="2400" b="1" dirty="0" smtClean="0">
                    <a:solidFill>
                      <a:srgbClr val="000000"/>
                    </a:solidFill>
                  </a:rPr>
                  <a:t>Angle that gives observable signal increases as more molecules bind </a:t>
                </a:r>
                <a:endParaRPr lang="en-US" sz="2400" b="1" dirty="0">
                  <a:solidFill>
                    <a:srgbClr val="000000"/>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736600" y="197703"/>
                <a:ext cx="7924800" cy="1200329"/>
              </a:xfrm>
              <a:prstGeom prst="rect">
                <a:avLst/>
              </a:prstGeom>
              <a:blipFill rotWithShape="0">
                <a:blip r:embed="rId4"/>
                <a:stretch>
                  <a:fillRect t="-4061" b="-10660"/>
                </a:stretch>
              </a:blipFill>
            </p:spPr>
            <p:txBody>
              <a:bodyPr/>
              <a:lstStyle/>
              <a:p>
                <a:r>
                  <a:rPr lang="en-US">
                    <a:noFill/>
                  </a:rPr>
                  <a:t> </a:t>
                </a:r>
              </a:p>
            </p:txBody>
          </p:sp>
        </mc:Fallback>
      </mc:AlternateContent>
      <p:sp>
        <p:nvSpPr>
          <p:cNvPr id="4" name="TextBox 3"/>
          <p:cNvSpPr txBox="1"/>
          <p:nvPr/>
        </p:nvSpPr>
        <p:spPr>
          <a:xfrm>
            <a:off x="5638800" y="4582061"/>
            <a:ext cx="3505200" cy="1323439"/>
          </a:xfrm>
          <a:prstGeom prst="rect">
            <a:avLst/>
          </a:prstGeom>
          <a:noFill/>
        </p:spPr>
        <p:txBody>
          <a:bodyPr wrap="square" rtlCol="0">
            <a:spAutoFit/>
          </a:bodyPr>
          <a:lstStyle/>
          <a:p>
            <a:r>
              <a:rPr lang="en-US" sz="2000" b="1" dirty="0" smtClean="0">
                <a:solidFill>
                  <a:srgbClr val="800000"/>
                </a:solidFill>
              </a:rPr>
              <a:t>Gibbs Free Energy under standard conditions related to equilibrium constant:</a:t>
            </a:r>
          </a:p>
          <a:p>
            <a:endParaRPr lang="en-US" sz="2000" b="1" dirty="0">
              <a:solidFill>
                <a:srgbClr val="800000"/>
              </a:solidFill>
            </a:endParaRPr>
          </a:p>
        </p:txBody>
      </p:sp>
      <p:graphicFrame>
        <p:nvGraphicFramePr>
          <p:cNvPr id="7" name="Object 6"/>
          <p:cNvGraphicFramePr>
            <a:graphicFrameLocks noChangeAspect="1"/>
          </p:cNvGraphicFramePr>
          <p:nvPr>
            <p:extLst/>
          </p:nvPr>
        </p:nvGraphicFramePr>
        <p:xfrm>
          <a:off x="5488940" y="5562600"/>
          <a:ext cx="3223260" cy="685800"/>
        </p:xfrm>
        <a:graphic>
          <a:graphicData uri="http://schemas.openxmlformats.org/presentationml/2006/ole">
            <mc:AlternateContent xmlns:mc="http://schemas.openxmlformats.org/markup-compatibility/2006">
              <mc:Choice xmlns:v="urn:schemas-microsoft-com:vml" Requires="v">
                <p:oleObj spid="_x0000_s5125" name="Equation" r:id="rId5" imgW="1193800" imgH="254000" progId="Equation.3">
                  <p:embed/>
                </p:oleObj>
              </mc:Choice>
              <mc:Fallback>
                <p:oleObj name="Equation" r:id="rId5" imgW="1193800" imgH="254000" progId="Equation.3">
                  <p:embed/>
                  <p:pic>
                    <p:nvPicPr>
                      <p:cNvPr id="0" name=""/>
                      <p:cNvPicPr/>
                      <p:nvPr/>
                    </p:nvPicPr>
                    <p:blipFill>
                      <a:blip r:embed="rId6"/>
                      <a:stretch>
                        <a:fillRect/>
                      </a:stretch>
                    </p:blipFill>
                    <p:spPr>
                      <a:xfrm>
                        <a:off x="5488940" y="5562600"/>
                        <a:ext cx="3223260" cy="6858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 name="Rectangle 2"/>
              <p:cNvSpPr/>
              <p:nvPr/>
            </p:nvSpPr>
            <p:spPr>
              <a:xfrm>
                <a:off x="5488940" y="1820360"/>
                <a:ext cx="3223831" cy="49475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charset="0"/>
                            </a:rPr>
                          </m:ctrlPr>
                        </m:sSubPr>
                        <m:e>
                          <m:r>
                            <a:rPr lang="en-US" sz="2400" b="1" i="1">
                              <a:solidFill>
                                <a:srgbClr val="C00000"/>
                              </a:solidFill>
                              <a:latin typeface="Cambria Math" charset="0"/>
                            </a:rPr>
                            <m:t>𝜼</m:t>
                          </m:r>
                        </m:e>
                        <m:sub>
                          <m:r>
                            <a:rPr lang="en-US" sz="2400" b="1" i="1" smtClean="0">
                              <a:solidFill>
                                <a:srgbClr val="C00000"/>
                              </a:solidFill>
                              <a:latin typeface="Cambria Math" charset="0"/>
                            </a:rPr>
                            <m:t>𝑹𝒆𝒔</m:t>
                          </m:r>
                        </m:sub>
                      </m:sSub>
                      <m:r>
                        <a:rPr lang="en-US" sz="2400" b="1">
                          <a:solidFill>
                            <a:srgbClr val="C00000"/>
                          </a:solidFill>
                          <a:latin typeface="Cambria Math" charset="0"/>
                        </a:rPr>
                        <m:t>= </m:t>
                      </m:r>
                      <m:sSub>
                        <m:sSubPr>
                          <m:ctrlPr>
                            <a:rPr lang="en-US" sz="2400" b="1" i="1">
                              <a:solidFill>
                                <a:srgbClr val="C00000"/>
                              </a:solidFill>
                              <a:latin typeface="Cambria Math" charset="0"/>
                            </a:rPr>
                          </m:ctrlPr>
                        </m:sSubPr>
                        <m:e>
                          <m:r>
                            <a:rPr lang="en-US" sz="2400" b="1" i="1">
                              <a:solidFill>
                                <a:srgbClr val="C00000"/>
                              </a:solidFill>
                              <a:latin typeface="Cambria Math" charset="0"/>
                            </a:rPr>
                            <m:t>𝜼</m:t>
                          </m:r>
                        </m:e>
                        <m:sub>
                          <m:r>
                            <a:rPr lang="en-US" sz="2400" b="1" i="1">
                              <a:solidFill>
                                <a:srgbClr val="C00000"/>
                              </a:solidFill>
                              <a:latin typeface="Cambria Math" charset="0"/>
                            </a:rPr>
                            <m:t>𝒑𝒓𝒊𝒔𝒎</m:t>
                          </m:r>
                        </m:sub>
                      </m:sSub>
                      <m:r>
                        <a:rPr lang="en-US" sz="2400" b="1" i="1">
                          <a:solidFill>
                            <a:srgbClr val="C00000"/>
                          </a:solidFill>
                          <a:latin typeface="Cambria Math" charset="0"/>
                        </a:rPr>
                        <m:t> </m:t>
                      </m:r>
                      <m:r>
                        <a:rPr lang="en-US" sz="2400" b="1" i="1">
                          <a:solidFill>
                            <a:srgbClr val="C00000"/>
                          </a:solidFill>
                          <a:latin typeface="Cambria Math" charset="0"/>
                        </a:rPr>
                        <m:t>𝒔𝒊𝒏</m:t>
                      </m:r>
                      <m:d>
                        <m:dPr>
                          <m:ctrlPr>
                            <a:rPr lang="en-US" sz="2400" b="1" i="1">
                              <a:solidFill>
                                <a:srgbClr val="C00000"/>
                              </a:solidFill>
                              <a:latin typeface="Cambria Math" charset="0"/>
                            </a:rPr>
                          </m:ctrlPr>
                        </m:dPr>
                        <m:e>
                          <m:r>
                            <a:rPr lang="en-US" sz="2400" b="1" i="1">
                              <a:solidFill>
                                <a:srgbClr val="C00000"/>
                              </a:solidFill>
                              <a:latin typeface="Cambria Math" charset="0"/>
                            </a:rPr>
                            <m:t>𝜽</m:t>
                          </m:r>
                        </m:e>
                      </m:d>
                      <m:r>
                        <a:rPr lang="en-US" sz="2400" b="1" i="1">
                          <a:solidFill>
                            <a:srgbClr val="C00000"/>
                          </a:solidFill>
                          <a:latin typeface="Cambria Math" charset="0"/>
                        </a:rPr>
                        <m:t> </m:t>
                      </m:r>
                    </m:oMath>
                  </m:oMathPara>
                </a14:m>
                <a:endParaRPr lang="en-US" sz="2400" b="1" dirty="0">
                  <a:solidFill>
                    <a:srgbClr val="C00000"/>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5488940" y="1820360"/>
                <a:ext cx="3223831" cy="494751"/>
              </a:xfrm>
              <a:prstGeom prst="rect">
                <a:avLst/>
              </a:prstGeom>
              <a:blipFill rotWithShape="0">
                <a:blip r:embed="rId7"/>
                <a:stretch>
                  <a:fillRect t="-96296" b="-117284"/>
                </a:stretch>
              </a:blipFill>
            </p:spPr>
            <p:txBody>
              <a:bodyPr/>
              <a:lstStyle/>
              <a:p>
                <a:r>
                  <a:rPr lang="en-US">
                    <a:noFill/>
                  </a:rPr>
                  <a:t> </a:t>
                </a:r>
              </a:p>
            </p:txBody>
          </p:sp>
        </mc:Fallback>
      </mc:AlternateContent>
      <p:sp>
        <p:nvSpPr>
          <p:cNvPr id="5" name="TextBox 4"/>
          <p:cNvSpPr txBox="1"/>
          <p:nvPr/>
        </p:nvSpPr>
        <p:spPr>
          <a:xfrm>
            <a:off x="5765800" y="1451028"/>
            <a:ext cx="2895600" cy="369332"/>
          </a:xfrm>
          <a:prstGeom prst="rect">
            <a:avLst/>
          </a:prstGeom>
          <a:noFill/>
        </p:spPr>
        <p:txBody>
          <a:bodyPr wrap="square" rtlCol="0">
            <a:spAutoFit/>
          </a:bodyPr>
          <a:lstStyle/>
          <a:p>
            <a:r>
              <a:rPr lang="en-US" b="1" smtClean="0">
                <a:solidFill>
                  <a:srgbClr val="C00000"/>
                </a:solidFill>
              </a:rPr>
              <a:t>Observable signal when</a:t>
            </a:r>
            <a:endParaRPr lang="en-US" b="1">
              <a:solidFill>
                <a:srgbClr val="C00000"/>
              </a:solidFill>
            </a:endParaRPr>
          </a:p>
        </p:txBody>
      </p:sp>
      <mc:AlternateContent xmlns:mc="http://schemas.openxmlformats.org/markup-compatibility/2006">
        <mc:Choice xmlns:a14="http://schemas.microsoft.com/office/drawing/2010/main" Requires="a14">
          <p:sp>
            <p:nvSpPr>
              <p:cNvPr id="9" name="Rectangle 8"/>
              <p:cNvSpPr/>
              <p:nvPr/>
            </p:nvSpPr>
            <p:spPr>
              <a:xfrm>
                <a:off x="5867400" y="2782916"/>
                <a:ext cx="2134110" cy="10016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C00000"/>
                              </a:solidFill>
                              <a:latin typeface="Cambria Math" charset="0"/>
                            </a:rPr>
                          </m:ctrlPr>
                        </m:sSubPr>
                        <m:e>
                          <m:r>
                            <a:rPr lang="en-US" sz="2000" b="1" i="1">
                              <a:solidFill>
                                <a:srgbClr val="C00000"/>
                              </a:solidFill>
                              <a:latin typeface="Cambria Math" charset="0"/>
                            </a:rPr>
                            <m:t>𝜼</m:t>
                          </m:r>
                        </m:e>
                        <m:sub>
                          <m:r>
                            <a:rPr lang="en-US" sz="2000" b="1" i="1">
                              <a:solidFill>
                                <a:srgbClr val="C00000"/>
                              </a:solidFill>
                              <a:latin typeface="Cambria Math" charset="0"/>
                            </a:rPr>
                            <m:t>𝑹𝒆𝒔</m:t>
                          </m:r>
                        </m:sub>
                      </m:sSub>
                      <m:r>
                        <a:rPr lang="en-US" sz="2000" b="0" i="1" smtClean="0">
                          <a:solidFill>
                            <a:srgbClr val="C00000"/>
                          </a:solidFill>
                          <a:latin typeface="Cambria Math" charset="0"/>
                        </a:rPr>
                        <m:t>∝</m:t>
                      </m:r>
                      <m:rad>
                        <m:radPr>
                          <m:degHide m:val="on"/>
                          <m:ctrlPr>
                            <a:rPr lang="en-US" sz="2000" b="0" i="1" smtClean="0">
                              <a:solidFill>
                                <a:srgbClr val="C00000"/>
                              </a:solidFill>
                              <a:latin typeface="Cambria Math" charset="0"/>
                            </a:rPr>
                          </m:ctrlPr>
                        </m:radPr>
                        <m:deg/>
                        <m:e>
                          <m:f>
                            <m:fPr>
                              <m:ctrlPr>
                                <a:rPr lang="en-US" sz="2000" b="0" i="1" smtClean="0">
                                  <a:solidFill>
                                    <a:srgbClr val="C00000"/>
                                  </a:solidFill>
                                  <a:latin typeface="Cambria Math" charset="0"/>
                                </a:rPr>
                              </m:ctrlPr>
                            </m:fPr>
                            <m:num>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𝐷</m:t>
                                  </m:r>
                                </m:sub>
                              </m:sSub>
                              <m:r>
                                <a:rPr lang="en-US" sz="2000" b="0" i="1" smtClean="0">
                                  <a:solidFill>
                                    <a:srgbClr val="C00000"/>
                                  </a:solidFill>
                                  <a:latin typeface="Cambria Math" charset="0"/>
                                </a:rPr>
                                <m:t>⋅</m:t>
                              </m:r>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𝑚</m:t>
                                  </m:r>
                                </m:sub>
                              </m:sSub>
                            </m:num>
                            <m:den>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𝐷</m:t>
                                  </m:r>
                                </m:sub>
                              </m:sSub>
                              <m:r>
                                <a:rPr lang="en-US" sz="2000" b="0" i="1" smtClean="0">
                                  <a:solidFill>
                                    <a:srgbClr val="C00000"/>
                                  </a:solidFill>
                                  <a:latin typeface="Cambria Math" charset="0"/>
                                </a:rPr>
                                <m:t>+</m:t>
                              </m:r>
                              <m:sSub>
                                <m:sSubPr>
                                  <m:ctrlPr>
                                    <a:rPr lang="en-US" sz="2000" b="0" i="1" smtClean="0">
                                      <a:solidFill>
                                        <a:srgbClr val="C00000"/>
                                      </a:solidFill>
                                      <a:latin typeface="Cambria Math" charset="0"/>
                                    </a:rPr>
                                  </m:ctrlPr>
                                </m:sSubPr>
                                <m:e>
                                  <m:r>
                                    <a:rPr lang="en-US" sz="2000" b="0" i="1" smtClean="0">
                                      <a:solidFill>
                                        <a:srgbClr val="C00000"/>
                                      </a:solidFill>
                                      <a:latin typeface="Cambria Math" charset="0"/>
                                    </a:rPr>
                                    <m:t>𝜖</m:t>
                                  </m:r>
                                </m:e>
                                <m:sub>
                                  <m:r>
                                    <a:rPr lang="en-US" sz="2000" b="0" i="1" smtClean="0">
                                      <a:solidFill>
                                        <a:srgbClr val="C00000"/>
                                      </a:solidFill>
                                      <a:latin typeface="Cambria Math" charset="0"/>
                                    </a:rPr>
                                    <m:t>𝑚</m:t>
                                  </m:r>
                                </m:sub>
                              </m:sSub>
                            </m:den>
                          </m:f>
                        </m:e>
                      </m:rad>
                    </m:oMath>
                  </m:oMathPara>
                </a14:m>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5867400" y="2782916"/>
                <a:ext cx="2134110" cy="1001684"/>
              </a:xfrm>
              <a:prstGeom prst="rect">
                <a:avLst/>
              </a:prstGeom>
              <a:blipFill rotWithShape="0">
                <a:blip r:embed="rId8"/>
                <a:stretch>
                  <a:fillRect/>
                </a:stretch>
              </a:blipFill>
            </p:spPr>
            <p:txBody>
              <a:bodyPr/>
              <a:lstStyle/>
              <a:p>
                <a:r>
                  <a:rPr lang="en-US">
                    <a:noFill/>
                  </a:rPr>
                  <a:t> </a:t>
                </a:r>
              </a:p>
            </p:txBody>
          </p:sp>
        </mc:Fallback>
      </mc:AlternateContent>
      <p:cxnSp>
        <p:nvCxnSpPr>
          <p:cNvPr id="8" name="Straight Arrow Connector 7"/>
          <p:cNvCxnSpPr/>
          <p:nvPr/>
        </p:nvCxnSpPr>
        <p:spPr bwMode="auto">
          <a:xfrm flipH="1" flipV="1">
            <a:off x="4038600" y="1600200"/>
            <a:ext cx="2971800" cy="1524000"/>
          </a:xfrm>
          <a:prstGeom prst="straightConnector1">
            <a:avLst/>
          </a:prstGeom>
          <a:noFill/>
          <a:ln w="38100" cap="flat" cmpd="sng" algn="ctr">
            <a:solidFill>
              <a:srgbClr val="000000"/>
            </a:solidFill>
            <a:prstDash val="solid"/>
            <a:round/>
            <a:headEnd type="none" w="med" len="med"/>
            <a:tailEnd type="triangle"/>
          </a:ln>
          <a:effectLst/>
        </p:spPr>
      </p:cxnSp>
    </p:spTree>
    <p:extLst>
      <p:ext uri="{BB962C8B-B14F-4D97-AF65-F5344CB8AC3E}">
        <p14:creationId xmlns:p14="http://schemas.microsoft.com/office/powerpoint/2010/main" val="201170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6"/>
          <p:cNvSpPr txBox="1">
            <a:spLocks noChangeArrowheads="1"/>
          </p:cNvSpPr>
          <p:nvPr/>
        </p:nvSpPr>
        <p:spPr bwMode="auto">
          <a:xfrm>
            <a:off x="321732" y="192171"/>
            <a:ext cx="8635999" cy="461665"/>
          </a:xfrm>
          <a:prstGeom prst="rect">
            <a:avLst/>
          </a:prstGeom>
          <a:noFill/>
          <a:ln w="9525">
            <a:noFill/>
            <a:miter lim="800000"/>
            <a:headEnd/>
            <a:tailEnd/>
          </a:ln>
          <a:effectLst/>
        </p:spPr>
        <p:txBody>
          <a:bodyPr wrap="square">
            <a:spAutoFit/>
          </a:bodyPr>
          <a:lstStyle>
            <a:lvl1pPr eaLnBrk="0" hangingPunct="0">
              <a:defRPr sz="2800" b="1">
                <a:solidFill>
                  <a:schemeClr val="tx1"/>
                </a:solidFill>
                <a:latin typeface="Arial" charset="0"/>
                <a:ea typeface="ＭＳ Ｐゴシック" charset="0"/>
                <a:cs typeface="Arial Unicode MS" charset="0"/>
              </a:defRPr>
            </a:lvl1pPr>
            <a:lvl2pPr marL="37931725" indent="-37474525" eaLnBrk="0" hangingPunct="0">
              <a:defRPr sz="2800" b="1">
                <a:solidFill>
                  <a:schemeClr val="tx1"/>
                </a:solidFill>
                <a:latin typeface="Arial" charset="0"/>
                <a:ea typeface="Arial Unicode MS" charset="0"/>
                <a:cs typeface="Arial Unicode MS" charset="0"/>
              </a:defRPr>
            </a:lvl2pPr>
            <a:lvl3pPr eaLnBrk="0" hangingPunct="0">
              <a:defRPr sz="2800" b="1">
                <a:solidFill>
                  <a:schemeClr val="tx1"/>
                </a:solidFill>
                <a:latin typeface="Arial" charset="0"/>
                <a:ea typeface="Arial Unicode MS" charset="0"/>
                <a:cs typeface="Arial Unicode MS" charset="0"/>
              </a:defRPr>
            </a:lvl3pPr>
            <a:lvl4pPr eaLnBrk="0" hangingPunct="0">
              <a:defRPr sz="2800" b="1">
                <a:solidFill>
                  <a:schemeClr val="tx1"/>
                </a:solidFill>
                <a:latin typeface="Arial" charset="0"/>
                <a:ea typeface="Arial Unicode MS" charset="0"/>
                <a:cs typeface="Arial Unicode MS" charset="0"/>
              </a:defRPr>
            </a:lvl4pPr>
            <a:lvl5pPr eaLnBrk="0" hangingPunct="0">
              <a:defRPr sz="2800" b="1">
                <a:solidFill>
                  <a:schemeClr val="tx1"/>
                </a:solidFill>
                <a:latin typeface="Arial" charset="0"/>
                <a:ea typeface="Arial Unicode MS" charset="0"/>
                <a:cs typeface="Arial Unicode MS" charset="0"/>
              </a:defRPr>
            </a:lvl5pPr>
            <a:lvl6pPr marL="457200" eaLnBrk="0" fontAlgn="base" hangingPunct="0">
              <a:spcBef>
                <a:spcPct val="0"/>
              </a:spcBef>
              <a:spcAft>
                <a:spcPct val="0"/>
              </a:spcAft>
              <a:defRPr sz="2800" b="1">
                <a:solidFill>
                  <a:schemeClr val="tx1"/>
                </a:solidFill>
                <a:latin typeface="Arial" charset="0"/>
                <a:ea typeface="Arial Unicode MS" charset="0"/>
                <a:cs typeface="Arial Unicode MS" charset="0"/>
              </a:defRPr>
            </a:lvl6pPr>
            <a:lvl7pPr marL="914400" eaLnBrk="0" fontAlgn="base" hangingPunct="0">
              <a:spcBef>
                <a:spcPct val="0"/>
              </a:spcBef>
              <a:spcAft>
                <a:spcPct val="0"/>
              </a:spcAft>
              <a:defRPr sz="2800" b="1">
                <a:solidFill>
                  <a:schemeClr val="tx1"/>
                </a:solidFill>
                <a:latin typeface="Arial" charset="0"/>
                <a:ea typeface="Arial Unicode MS" charset="0"/>
                <a:cs typeface="Arial Unicode MS" charset="0"/>
              </a:defRPr>
            </a:lvl7pPr>
            <a:lvl8pPr marL="1371600" eaLnBrk="0" fontAlgn="base" hangingPunct="0">
              <a:spcBef>
                <a:spcPct val="0"/>
              </a:spcBef>
              <a:spcAft>
                <a:spcPct val="0"/>
              </a:spcAft>
              <a:defRPr sz="2800" b="1">
                <a:solidFill>
                  <a:schemeClr val="tx1"/>
                </a:solidFill>
                <a:latin typeface="Arial" charset="0"/>
                <a:ea typeface="Arial Unicode MS" charset="0"/>
                <a:cs typeface="Arial Unicode MS" charset="0"/>
              </a:defRPr>
            </a:lvl8pPr>
            <a:lvl9pPr marL="1828800" eaLnBrk="0" fontAlgn="base" hangingPunct="0">
              <a:spcBef>
                <a:spcPct val="0"/>
              </a:spcBef>
              <a:spcAft>
                <a:spcPct val="0"/>
              </a:spcAft>
              <a:defRPr sz="2800" b="1">
                <a:solidFill>
                  <a:schemeClr val="tx1"/>
                </a:solidFill>
                <a:latin typeface="Arial" charset="0"/>
                <a:ea typeface="Arial Unicode MS" charset="0"/>
                <a:cs typeface="Arial Unicode MS" charset="0"/>
              </a:defRPr>
            </a:lvl9pPr>
          </a:lstStyle>
          <a:p>
            <a:pPr algn="ctr">
              <a:defRPr/>
            </a:pPr>
            <a:r>
              <a:rPr lang="en-US" sz="2400" dirty="0" smtClean="0">
                <a:solidFill>
                  <a:srgbClr val="4B5C29"/>
                </a:solidFill>
                <a:latin typeface="Arial"/>
                <a:ea typeface="Calibri" pitchFamily="34" charset="0"/>
                <a:cs typeface="Arial"/>
              </a:rPr>
              <a:t>Squeezing Light down to 1-dimension</a:t>
            </a:r>
            <a:endParaRPr lang="en-US" sz="2000" i="1" dirty="0" smtClean="0">
              <a:solidFill>
                <a:srgbClr val="4B5C29"/>
              </a:solidFill>
              <a:effectLst>
                <a:outerShdw blurRad="38100" dist="38100" dir="2700000" algn="tl">
                  <a:srgbClr val="DDDDDD"/>
                </a:outerShdw>
              </a:effectLst>
              <a:latin typeface="Arial"/>
              <a:cs typeface="Arial"/>
            </a:endParaRPr>
          </a:p>
        </p:txBody>
      </p:sp>
      <p:sp>
        <p:nvSpPr>
          <p:cNvPr id="4" name="Rectangle 35"/>
          <p:cNvSpPr>
            <a:spLocks noChangeArrowheads="1"/>
          </p:cNvSpPr>
          <p:nvPr/>
        </p:nvSpPr>
        <p:spPr bwMode="auto">
          <a:xfrm>
            <a:off x="3721100" y="905846"/>
            <a:ext cx="534924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b="1" dirty="0" smtClean="0">
                <a:solidFill>
                  <a:srgbClr val="4B5C29"/>
                </a:solidFill>
                <a:latin typeface="Calibri"/>
                <a:ea typeface="Calibri" pitchFamily="34" charset="0"/>
                <a:cs typeface="Calibri"/>
              </a:rPr>
              <a:t>Scientific Achievement</a:t>
            </a:r>
          </a:p>
          <a:p>
            <a:r>
              <a:rPr lang="en-US" sz="2000" b="1" dirty="0" smtClean="0">
                <a:solidFill>
                  <a:srgbClr val="1E1C11"/>
                </a:solidFill>
                <a:cs typeface="Calibri"/>
              </a:rPr>
              <a:t>Identified a new type of plasmon called an ISPP that results from refraction of SPPs</a:t>
            </a:r>
          </a:p>
          <a:p>
            <a:endParaRPr lang="en-US" altLang="ja-JP" sz="2000" b="1" dirty="0">
              <a:solidFill>
                <a:srgbClr val="1E1C11"/>
              </a:solidFill>
              <a:latin typeface="Calibri"/>
              <a:ea typeface="Calibri" pitchFamily="34" charset="0"/>
              <a:cs typeface="Calibri"/>
            </a:endParaRPr>
          </a:p>
          <a:p>
            <a:r>
              <a:rPr lang="en-US" altLang="ja-JP" sz="2000" b="1" dirty="0" smtClean="0">
                <a:solidFill>
                  <a:srgbClr val="4B5C29"/>
                </a:solidFill>
                <a:latin typeface="Calibri"/>
                <a:ea typeface="Calibri" pitchFamily="34" charset="0"/>
                <a:cs typeface="Calibri"/>
              </a:rPr>
              <a:t>Significance and Impact</a:t>
            </a:r>
            <a:endParaRPr lang="en-US" altLang="ja-JP" sz="2000" b="1" dirty="0">
              <a:solidFill>
                <a:srgbClr val="4B5C29"/>
              </a:solidFill>
              <a:latin typeface="Calibri"/>
              <a:ea typeface="Calibri" pitchFamily="34" charset="0"/>
              <a:cs typeface="Calibri"/>
            </a:endParaRPr>
          </a:p>
          <a:p>
            <a:r>
              <a:rPr lang="en-US" sz="2000" b="1" dirty="0" smtClean="0">
                <a:solidFill>
                  <a:srgbClr val="000000"/>
                </a:solidFill>
                <a:latin typeface="Calibri"/>
                <a:ea typeface="Calibri" pitchFamily="34" charset="0"/>
                <a:cs typeface="Calibri"/>
              </a:rPr>
              <a:t>ISPPs provide new ways control optical energy at the nanoscale</a:t>
            </a:r>
            <a:endParaRPr lang="en-US" sz="2000" dirty="0" smtClean="0">
              <a:solidFill>
                <a:srgbClr val="000000"/>
              </a:solidFill>
              <a:latin typeface="Calibri"/>
              <a:cs typeface="Calibri"/>
            </a:endParaRPr>
          </a:p>
        </p:txBody>
      </p:sp>
      <p:sp>
        <p:nvSpPr>
          <p:cNvPr id="14" name="TextBox 133"/>
          <p:cNvSpPr txBox="1"/>
          <p:nvPr/>
        </p:nvSpPr>
        <p:spPr>
          <a:xfrm>
            <a:off x="200729" y="4171485"/>
            <a:ext cx="2644041" cy="276999"/>
          </a:xfrm>
          <a:prstGeom prst="rect">
            <a:avLst/>
          </a:prstGeom>
          <a:noFill/>
        </p:spPr>
        <p:txBody>
          <a:bodyPr wrap="square" rtlCol="0">
            <a:spAutoFit/>
          </a:bodyPr>
          <a:lstStyle/>
          <a:p>
            <a:r>
              <a:rPr lang="en-US" sz="1200" dirty="0" smtClean="0">
                <a:solidFill>
                  <a:srgbClr val="106636"/>
                </a:solidFill>
              </a:rPr>
              <a:t> </a:t>
            </a:r>
          </a:p>
        </p:txBody>
      </p:sp>
      <p:sp>
        <p:nvSpPr>
          <p:cNvPr id="26" name="TextBox 133"/>
          <p:cNvSpPr txBox="1"/>
          <p:nvPr/>
        </p:nvSpPr>
        <p:spPr>
          <a:xfrm>
            <a:off x="3791906" y="5742043"/>
            <a:ext cx="5165826" cy="584775"/>
          </a:xfrm>
          <a:prstGeom prst="rect">
            <a:avLst/>
          </a:prstGeom>
          <a:noFill/>
        </p:spPr>
        <p:txBody>
          <a:bodyPr wrap="square" rtlCol="0">
            <a:spAutoFit/>
          </a:bodyPr>
          <a:lstStyle/>
          <a:p>
            <a:r>
              <a:rPr lang="en-US" sz="1600" b="1" dirty="0" smtClean="0">
                <a:solidFill>
                  <a:srgbClr val="000000"/>
                </a:solidFill>
              </a:rPr>
              <a:t>Light guided along one metal (silver) encounters a different metal (gold), creating an ISPP</a:t>
            </a:r>
            <a:endParaRPr lang="en-US" sz="1600" b="1" dirty="0">
              <a:solidFill>
                <a:srgbClr val="000000"/>
              </a:solidFill>
            </a:endParaRPr>
          </a:p>
        </p:txBody>
      </p:sp>
      <p:sp>
        <p:nvSpPr>
          <p:cNvPr id="28" name="TextBox 133"/>
          <p:cNvSpPr txBox="1"/>
          <p:nvPr/>
        </p:nvSpPr>
        <p:spPr>
          <a:xfrm>
            <a:off x="32360" y="3375110"/>
            <a:ext cx="3759545" cy="584775"/>
          </a:xfrm>
          <a:prstGeom prst="rect">
            <a:avLst/>
          </a:prstGeom>
          <a:noFill/>
        </p:spPr>
        <p:txBody>
          <a:bodyPr wrap="square" rtlCol="0">
            <a:spAutoFit/>
          </a:bodyPr>
          <a:lstStyle/>
          <a:p>
            <a:r>
              <a:rPr lang="en-US" sz="1600" dirty="0" smtClean="0">
                <a:solidFill>
                  <a:srgbClr val="000000"/>
                </a:solidFill>
              </a:rPr>
              <a:t>Profile of ISPP wave</a:t>
            </a:r>
          </a:p>
          <a:p>
            <a:r>
              <a:rPr lang="en-US" sz="1600" dirty="0" smtClean="0">
                <a:solidFill>
                  <a:srgbClr val="000000"/>
                </a:solidFill>
              </a:rPr>
              <a:t>Foley </a:t>
            </a:r>
            <a:r>
              <a:rPr lang="en-US" sz="1600" i="1" dirty="0" smtClean="0">
                <a:solidFill>
                  <a:srgbClr val="000000"/>
                </a:solidFill>
              </a:rPr>
              <a:t>et al</a:t>
            </a:r>
            <a:r>
              <a:rPr lang="en-US" sz="1600" dirty="0" smtClean="0">
                <a:solidFill>
                  <a:srgbClr val="000000"/>
                </a:solidFill>
              </a:rPr>
              <a:t>. </a:t>
            </a:r>
            <a:r>
              <a:rPr lang="en-US" sz="1600" i="1" dirty="0">
                <a:solidFill>
                  <a:srgbClr val="000000"/>
                </a:solidFill>
              </a:rPr>
              <a:t>ACS </a:t>
            </a:r>
            <a:r>
              <a:rPr lang="en-US" sz="1600" i="1" dirty="0" smtClean="0">
                <a:solidFill>
                  <a:srgbClr val="000000"/>
                </a:solidFill>
              </a:rPr>
              <a:t>Photonics</a:t>
            </a:r>
            <a:r>
              <a:rPr lang="en-US" sz="1600" b="1" dirty="0" smtClean="0">
                <a:solidFill>
                  <a:srgbClr val="000000"/>
                </a:solidFill>
              </a:rPr>
              <a:t> 1 </a:t>
            </a:r>
            <a:r>
              <a:rPr lang="en-US" sz="1600" dirty="0" smtClean="0">
                <a:solidFill>
                  <a:srgbClr val="000000"/>
                </a:solidFill>
              </a:rPr>
              <a:t>739</a:t>
            </a:r>
            <a:r>
              <a:rPr lang="en-US" sz="1600" b="1" dirty="0" smtClean="0">
                <a:solidFill>
                  <a:srgbClr val="000000"/>
                </a:solidFill>
              </a:rPr>
              <a:t> </a:t>
            </a:r>
            <a:r>
              <a:rPr lang="en-US" sz="1600" dirty="0" smtClean="0">
                <a:solidFill>
                  <a:srgbClr val="000000"/>
                </a:solidFill>
              </a:rPr>
              <a:t>(2014) </a:t>
            </a:r>
            <a:endParaRPr lang="en-US" sz="1600" dirty="0">
              <a:solidFill>
                <a:srgbClr val="000000"/>
              </a:solidFill>
            </a:endParaRPr>
          </a:p>
        </p:txBody>
      </p:sp>
      <p:pic>
        <p:nvPicPr>
          <p:cNvPr id="16" name="Picture 15"/>
          <p:cNvPicPr>
            <a:picLocks noChangeAspect="1"/>
          </p:cNvPicPr>
          <p:nvPr/>
        </p:nvPicPr>
        <p:blipFill>
          <a:blip r:embed="rId3"/>
          <a:stretch>
            <a:fillRect/>
          </a:stretch>
        </p:blipFill>
        <p:spPr>
          <a:xfrm>
            <a:off x="0" y="662934"/>
            <a:ext cx="3733800" cy="2777515"/>
          </a:xfrm>
          <a:prstGeom prst="rect">
            <a:avLst/>
          </a:prstGeom>
        </p:spPr>
      </p:pic>
      <p:pic>
        <p:nvPicPr>
          <p:cNvPr id="5" name="Picture 4"/>
          <p:cNvPicPr>
            <a:picLocks noChangeAspect="1"/>
          </p:cNvPicPr>
          <p:nvPr/>
        </p:nvPicPr>
        <p:blipFill>
          <a:blip r:embed="rId4"/>
          <a:stretch>
            <a:fillRect/>
          </a:stretch>
        </p:blipFill>
        <p:spPr>
          <a:xfrm>
            <a:off x="32360" y="3980329"/>
            <a:ext cx="3568575" cy="1917608"/>
          </a:xfrm>
          <a:prstGeom prst="rect">
            <a:avLst/>
          </a:prstGeom>
        </p:spPr>
      </p:pic>
      <p:pic>
        <p:nvPicPr>
          <p:cNvPr id="2" name="Picture 1"/>
          <p:cNvPicPr>
            <a:picLocks noChangeAspect="1"/>
          </p:cNvPicPr>
          <p:nvPr/>
        </p:nvPicPr>
        <p:blipFill>
          <a:blip r:embed="rId5"/>
          <a:stretch>
            <a:fillRect/>
          </a:stretch>
        </p:blipFill>
        <p:spPr>
          <a:xfrm>
            <a:off x="3600935" y="3480362"/>
            <a:ext cx="5356795" cy="2296510"/>
          </a:xfrm>
          <a:prstGeom prst="rect">
            <a:avLst/>
          </a:prstGeom>
        </p:spPr>
      </p:pic>
    </p:spTree>
    <p:extLst>
      <p:ext uri="{BB962C8B-B14F-4D97-AF65-F5344CB8AC3E}">
        <p14:creationId xmlns:p14="http://schemas.microsoft.com/office/powerpoint/2010/main" val="191826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805"/>
            <a:ext cx="8229600" cy="1143000"/>
          </a:xfrm>
        </p:spPr>
        <p:txBody>
          <a:bodyPr/>
          <a:lstStyle/>
          <a:p>
            <a:r>
              <a:rPr lang="en-US" dirty="0" smtClean="0"/>
              <a:t>Light confined to One Dimension?</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27</a:t>
            </a:fld>
            <a:endParaRPr lang="en-US" dirty="0"/>
          </a:p>
        </p:txBody>
      </p:sp>
      <p:pic>
        <p:nvPicPr>
          <p:cNvPr id="9" name="Picture 8"/>
          <p:cNvPicPr>
            <a:picLocks noChangeAspect="1"/>
          </p:cNvPicPr>
          <p:nvPr/>
        </p:nvPicPr>
        <p:blipFill>
          <a:blip r:embed="rId3"/>
          <a:stretch>
            <a:fillRect/>
          </a:stretch>
        </p:blipFill>
        <p:spPr>
          <a:xfrm>
            <a:off x="4953000" y="2096589"/>
            <a:ext cx="4041775" cy="2687826"/>
          </a:xfrm>
          <a:prstGeom prst="rect">
            <a:avLst/>
          </a:prstGeom>
        </p:spPr>
      </p:pic>
      <p:sp>
        <p:nvSpPr>
          <p:cNvPr id="12" name="TextBox 11"/>
          <p:cNvSpPr txBox="1"/>
          <p:nvPr/>
        </p:nvSpPr>
        <p:spPr>
          <a:xfrm>
            <a:off x="4953000" y="4901703"/>
            <a:ext cx="3699538" cy="307777"/>
          </a:xfrm>
          <a:prstGeom prst="rect">
            <a:avLst/>
          </a:prstGeom>
          <a:noFill/>
        </p:spPr>
        <p:txBody>
          <a:bodyPr wrap="square" rtlCol="0">
            <a:spAutoFit/>
          </a:bodyPr>
          <a:lstStyle/>
          <a:p>
            <a:r>
              <a:rPr lang="en-US" sz="1400" dirty="0" smtClean="0">
                <a:solidFill>
                  <a:srgbClr val="000000"/>
                </a:solidFill>
              </a:rPr>
              <a:t>Foley </a:t>
            </a:r>
            <a:r>
              <a:rPr lang="en-US" sz="1400" i="1" dirty="0" smtClean="0">
                <a:solidFill>
                  <a:srgbClr val="000000"/>
                </a:solidFill>
              </a:rPr>
              <a:t>et al</a:t>
            </a:r>
            <a:r>
              <a:rPr lang="en-US" sz="1400" dirty="0" smtClean="0">
                <a:solidFill>
                  <a:srgbClr val="000000"/>
                </a:solidFill>
              </a:rPr>
              <a:t>. </a:t>
            </a:r>
            <a:r>
              <a:rPr lang="en-US" sz="1400" i="1" dirty="0" smtClean="0">
                <a:solidFill>
                  <a:srgbClr val="000000"/>
                </a:solidFill>
              </a:rPr>
              <a:t>ACS Photonics</a:t>
            </a:r>
            <a:r>
              <a:rPr lang="en-US" sz="1400" dirty="0" smtClean="0">
                <a:solidFill>
                  <a:srgbClr val="000000"/>
                </a:solidFill>
              </a:rPr>
              <a:t>, </a:t>
            </a:r>
            <a:r>
              <a:rPr lang="en-US" sz="1400" b="1" dirty="0" smtClean="0">
                <a:solidFill>
                  <a:srgbClr val="000000"/>
                </a:solidFill>
              </a:rPr>
              <a:t>2014</a:t>
            </a:r>
            <a:r>
              <a:rPr lang="en-US" sz="1400" dirty="0" smtClean="0">
                <a:solidFill>
                  <a:srgbClr val="000000"/>
                </a:solidFill>
              </a:rPr>
              <a:t>, </a:t>
            </a:r>
            <a:r>
              <a:rPr lang="en-US" sz="1400" i="1" dirty="0" smtClean="0">
                <a:solidFill>
                  <a:srgbClr val="000000"/>
                </a:solidFill>
              </a:rPr>
              <a:t>1</a:t>
            </a:r>
            <a:r>
              <a:rPr lang="en-US" sz="1400" dirty="0">
                <a:solidFill>
                  <a:srgbClr val="000000"/>
                </a:solidFill>
              </a:rPr>
              <a:t>,</a:t>
            </a:r>
            <a:r>
              <a:rPr lang="en-US" sz="1400" dirty="0" smtClean="0">
                <a:solidFill>
                  <a:srgbClr val="000000"/>
                </a:solidFill>
              </a:rPr>
              <a:t> 739</a:t>
            </a:r>
            <a:endParaRPr lang="en-US" sz="1400" dirty="0">
              <a:solidFill>
                <a:srgbClr val="000000"/>
              </a:solidFill>
            </a:endParaRPr>
          </a:p>
        </p:txBody>
      </p:sp>
      <p:sp>
        <p:nvSpPr>
          <p:cNvPr id="13" name="Cube 12"/>
          <p:cNvSpPr/>
          <p:nvPr/>
        </p:nvSpPr>
        <p:spPr bwMode="auto">
          <a:xfrm>
            <a:off x="76200" y="3276599"/>
            <a:ext cx="2667000" cy="1142999"/>
          </a:xfrm>
          <a:prstGeom prst="cube">
            <a:avLst>
              <a:gd name="adj" fmla="val 45276"/>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17" name="Cube 16"/>
          <p:cNvSpPr/>
          <p:nvPr/>
        </p:nvSpPr>
        <p:spPr bwMode="auto">
          <a:xfrm>
            <a:off x="2177339" y="3276600"/>
            <a:ext cx="2655721" cy="1142999"/>
          </a:xfrm>
          <a:prstGeom prst="cube">
            <a:avLst>
              <a:gd name="adj" fmla="val 45276"/>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18" name="Cube 17"/>
          <p:cNvSpPr/>
          <p:nvPr/>
        </p:nvSpPr>
        <p:spPr bwMode="auto">
          <a:xfrm>
            <a:off x="76200" y="2667972"/>
            <a:ext cx="2616959" cy="1142999"/>
          </a:xfrm>
          <a:prstGeom prst="cube">
            <a:avLst>
              <a:gd name="adj" fmla="val 45276"/>
            </a:avLst>
          </a:prstGeom>
          <a:solidFill>
            <a:schemeClr val="tx2">
              <a:lumMod val="60000"/>
              <a:lumOff val="40000"/>
              <a:alpha val="4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76200" y="3950184"/>
                <a:ext cx="2213426"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900" b="1" i="1" smtClean="0">
                              <a:solidFill>
                                <a:srgbClr val="000000"/>
                              </a:solidFill>
                              <a:latin typeface="Cambria Math" charset="0"/>
                            </a:rPr>
                          </m:ctrlPr>
                        </m:sSupPr>
                        <m:e>
                          <m:sSub>
                            <m:sSubPr>
                              <m:ctrlPr>
                                <a:rPr lang="en-US" sz="1900" b="1" i="1" smtClean="0">
                                  <a:solidFill>
                                    <a:srgbClr val="000000"/>
                                  </a:solidFill>
                                  <a:latin typeface="Cambria Math" charset="0"/>
                                </a:rPr>
                              </m:ctrlPr>
                            </m:sSubPr>
                            <m:e>
                              <m:r>
                                <a:rPr lang="en-US" sz="1900" b="1" i="1" smtClean="0">
                                  <a:solidFill>
                                    <a:srgbClr val="000000"/>
                                  </a:solidFill>
                                  <a:latin typeface="Cambria Math" panose="02040503050406030204" pitchFamily="18" charset="0"/>
                                </a:rPr>
                                <m:t>𝒏</m:t>
                              </m:r>
                            </m:e>
                            <m:sub>
                              <m:r>
                                <a:rPr lang="en-US" sz="1900" b="1" i="1" smtClean="0">
                                  <a:solidFill>
                                    <a:srgbClr val="000000"/>
                                  </a:solidFill>
                                  <a:latin typeface="Cambria Math" panose="02040503050406030204" pitchFamily="18" charset="0"/>
                                </a:rPr>
                                <m:t>𝒎</m:t>
                              </m:r>
                              <m:r>
                                <a:rPr lang="en-US" sz="1900" b="1" i="1" smtClean="0">
                                  <a:solidFill>
                                    <a:srgbClr val="000000"/>
                                  </a:solidFill>
                                  <a:latin typeface="Cambria Math" panose="02040503050406030204" pitchFamily="18" charset="0"/>
                                </a:rPr>
                                <m:t>𝟏</m:t>
                              </m:r>
                            </m:sub>
                          </m:sSub>
                          <m:d>
                            <m:dPr>
                              <m:ctrlPr>
                                <a:rPr lang="en-US" sz="1900" b="1" i="1" smtClean="0">
                                  <a:solidFill>
                                    <a:srgbClr val="000000"/>
                                  </a:solidFill>
                                  <a:latin typeface="Cambria Math" charset="0"/>
                                </a:rPr>
                              </m:ctrlPr>
                            </m:dPr>
                            <m:e>
                              <m:r>
                                <a:rPr lang="en-US" sz="1900" b="1" i="1" smtClean="0">
                                  <a:solidFill>
                                    <a:srgbClr val="000000"/>
                                  </a:solidFill>
                                  <a:latin typeface="Cambria Math" panose="02040503050406030204" pitchFamily="18" charset="0"/>
                                </a:rPr>
                                <m:t>𝝎</m:t>
                              </m:r>
                            </m:e>
                          </m:d>
                          <m:r>
                            <a:rPr lang="en-US" sz="1900" b="1" i="1" smtClean="0">
                              <a:solidFill>
                                <a:srgbClr val="000000"/>
                              </a:solidFill>
                              <a:latin typeface="Cambria Math" panose="02040503050406030204" pitchFamily="18" charset="0"/>
                            </a:rPr>
                            <m:t>+</m:t>
                          </m:r>
                          <m:r>
                            <a:rPr lang="en-US" sz="1900" b="1" i="1" smtClean="0">
                              <a:solidFill>
                                <a:srgbClr val="000000"/>
                              </a:solidFill>
                              <a:latin typeface="Cambria Math" panose="02040503050406030204" pitchFamily="18" charset="0"/>
                            </a:rPr>
                            <m:t>𝒊</m:t>
                          </m:r>
                          <m:sSub>
                            <m:sSubPr>
                              <m:ctrlPr>
                                <a:rPr lang="en-US" sz="1900" b="1" i="1" smtClean="0">
                                  <a:solidFill>
                                    <a:srgbClr val="000000"/>
                                  </a:solidFill>
                                  <a:latin typeface="Cambria Math" charset="0"/>
                                </a:rPr>
                              </m:ctrlPr>
                            </m:sSubPr>
                            <m:e>
                              <m:r>
                                <a:rPr lang="en-US" sz="1900" b="1" i="1" smtClean="0">
                                  <a:solidFill>
                                    <a:srgbClr val="000000"/>
                                  </a:solidFill>
                                  <a:latin typeface="Cambria Math" panose="02040503050406030204" pitchFamily="18" charset="0"/>
                                </a:rPr>
                                <m:t>𝒌</m:t>
                              </m:r>
                            </m:e>
                            <m:sub>
                              <m:r>
                                <a:rPr lang="en-US" sz="1900" b="1" i="1" smtClean="0">
                                  <a:solidFill>
                                    <a:srgbClr val="000000"/>
                                  </a:solidFill>
                                  <a:latin typeface="Cambria Math" panose="02040503050406030204" pitchFamily="18" charset="0"/>
                                </a:rPr>
                                <m:t>𝒎</m:t>
                              </m:r>
                              <m:r>
                                <a:rPr lang="en-US" sz="1900" b="1" i="1" smtClean="0">
                                  <a:solidFill>
                                    <a:srgbClr val="000000"/>
                                  </a:solidFill>
                                  <a:latin typeface="Cambria Math" panose="02040503050406030204" pitchFamily="18" charset="0"/>
                                </a:rPr>
                                <m:t>𝟏</m:t>
                              </m:r>
                            </m:sub>
                          </m:sSub>
                          <m:d>
                            <m:dPr>
                              <m:ctrlPr>
                                <a:rPr lang="en-US" sz="1900" b="1" i="1" smtClean="0">
                                  <a:solidFill>
                                    <a:srgbClr val="000000"/>
                                  </a:solidFill>
                                  <a:latin typeface="Cambria Math" charset="0"/>
                                </a:rPr>
                              </m:ctrlPr>
                            </m:dPr>
                            <m:e>
                              <m:r>
                                <a:rPr lang="en-US" sz="1900" b="1" i="1" smtClean="0">
                                  <a:solidFill>
                                    <a:srgbClr val="000000"/>
                                  </a:solidFill>
                                  <a:latin typeface="Cambria Math" panose="02040503050406030204" pitchFamily="18" charset="0"/>
                                </a:rPr>
                                <m:t>𝝎</m:t>
                              </m:r>
                            </m:e>
                          </m:d>
                        </m:e>
                        <m:sup>
                          <m:r>
                            <a:rPr lang="en-US" sz="1900" b="1" i="1" smtClean="0">
                              <a:solidFill>
                                <a:srgbClr val="000000"/>
                              </a:solidFill>
                              <a:latin typeface="Cambria Math" panose="02040503050406030204" pitchFamily="18" charset="0"/>
                            </a:rPr>
                            <m:t> </m:t>
                          </m:r>
                        </m:sup>
                      </m:sSup>
                    </m:oMath>
                  </m:oMathPara>
                </a14:m>
                <a:endParaRPr lang="en-US" sz="1900" b="1" dirty="0">
                  <a:solidFill>
                    <a:srgbClr val="0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6200" y="3950184"/>
                <a:ext cx="2213426" cy="292388"/>
              </a:xfrm>
              <a:prstGeom prst="rect">
                <a:avLst/>
              </a:prstGeom>
              <a:blipFill rotWithShape="0">
                <a:blip r:embed="rId4"/>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45984" y="3280188"/>
                <a:ext cx="5834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𝒏</m:t>
                          </m:r>
                        </m:e>
                        <m:sub>
                          <m:r>
                            <a:rPr lang="en-US" sz="2400" b="1" i="1" smtClean="0">
                              <a:solidFill>
                                <a:srgbClr val="000000"/>
                              </a:solidFill>
                              <a:latin typeface="Cambria Math" panose="02040503050406030204" pitchFamily="18" charset="0"/>
                            </a:rPr>
                            <m:t>𝑫</m:t>
                          </m:r>
                          <m:r>
                            <a:rPr lang="en-US" sz="2400" b="1" i="1" smtClean="0">
                              <a:solidFill>
                                <a:srgbClr val="000000"/>
                              </a:solidFill>
                              <a:latin typeface="Cambria Math" panose="02040503050406030204" pitchFamily="18" charset="0"/>
                            </a:rPr>
                            <m:t>𝟏</m:t>
                          </m:r>
                        </m:sub>
                      </m:sSub>
                    </m:oMath>
                  </m:oMathPara>
                </a14:m>
                <a:endParaRPr lang="en-US" sz="2400" b="1"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45984" y="3280188"/>
                <a:ext cx="583429" cy="369332"/>
              </a:xfrm>
              <a:prstGeom prst="rect">
                <a:avLst/>
              </a:prstGeom>
              <a:blipFill rotWithShape="0">
                <a:blip r:embed="rId5"/>
                <a:stretch>
                  <a:fillRect l="-7292" r="-5208" b="-14754"/>
                </a:stretch>
              </a:blipFill>
            </p:spPr>
            <p:txBody>
              <a:bodyPr/>
              <a:lstStyle/>
              <a:p>
                <a:r>
                  <a:rPr lang="en-US">
                    <a:noFill/>
                  </a:rPr>
                  <a:t> </a:t>
                </a:r>
              </a:p>
            </p:txBody>
          </p:sp>
        </mc:Fallback>
      </mc:AlternateContent>
      <p:sp>
        <p:nvSpPr>
          <p:cNvPr id="7" name="TextBox 6"/>
          <p:cNvSpPr txBox="1"/>
          <p:nvPr/>
        </p:nvSpPr>
        <p:spPr>
          <a:xfrm>
            <a:off x="4953000" y="4204571"/>
            <a:ext cx="639762" cy="584775"/>
          </a:xfrm>
          <a:prstGeom prst="rect">
            <a:avLst/>
          </a:prstGeom>
          <a:noFill/>
        </p:spPr>
        <p:txBody>
          <a:bodyPr wrap="square" rtlCol="0">
            <a:spAutoFit/>
          </a:bodyPr>
          <a:lstStyle/>
          <a:p>
            <a:r>
              <a:rPr lang="en-US" sz="3200" dirty="0" smtClean="0">
                <a:solidFill>
                  <a:schemeClr val="bg1"/>
                </a:solidFill>
              </a:rPr>
              <a:t>Ag</a:t>
            </a:r>
            <a:endParaRPr lang="en-US" sz="3200" dirty="0">
              <a:solidFill>
                <a:schemeClr val="bg1"/>
              </a:solidFill>
            </a:endParaRPr>
          </a:p>
        </p:txBody>
      </p:sp>
      <p:sp>
        <p:nvSpPr>
          <p:cNvPr id="23" name="TextBox 22"/>
          <p:cNvSpPr txBox="1"/>
          <p:nvPr/>
        </p:nvSpPr>
        <p:spPr>
          <a:xfrm>
            <a:off x="7802562" y="4173172"/>
            <a:ext cx="639762" cy="584775"/>
          </a:xfrm>
          <a:prstGeom prst="rect">
            <a:avLst/>
          </a:prstGeom>
          <a:noFill/>
        </p:spPr>
        <p:txBody>
          <a:bodyPr wrap="square" rtlCol="0">
            <a:spAutoFit/>
          </a:bodyPr>
          <a:lstStyle/>
          <a:p>
            <a:r>
              <a:rPr lang="en-US" sz="3200" dirty="0" smtClean="0">
                <a:solidFill>
                  <a:schemeClr val="bg1"/>
                </a:solidFill>
              </a:rPr>
              <a:t>Al</a:t>
            </a:r>
            <a:endParaRPr lang="en-US" sz="3200" dirty="0">
              <a:solidFill>
                <a:schemeClr val="bg1"/>
              </a:solidFill>
            </a:endParaRPr>
          </a:p>
        </p:txBody>
      </p:sp>
      <p:sp>
        <p:nvSpPr>
          <p:cNvPr id="24" name="Rectangle 23"/>
          <p:cNvSpPr/>
          <p:nvPr/>
        </p:nvSpPr>
        <p:spPr>
          <a:xfrm>
            <a:off x="1013482" y="932167"/>
            <a:ext cx="7117944" cy="954107"/>
          </a:xfrm>
          <a:prstGeom prst="rect">
            <a:avLst/>
          </a:prstGeom>
        </p:spPr>
        <p:txBody>
          <a:bodyPr wrap="square">
            <a:spAutoFit/>
          </a:bodyPr>
          <a:lstStyle/>
          <a:p>
            <a:r>
              <a:rPr lang="en-US" sz="2800" b="1" dirty="0" smtClean="0">
                <a:solidFill>
                  <a:srgbClr val="4B5C29"/>
                </a:solidFill>
              </a:rPr>
              <a:t>Real and Imaginary components of SPP wavevector have different refraction angles </a:t>
            </a:r>
            <a:endParaRPr lang="en-US" sz="2800" b="1" dirty="0">
              <a:solidFill>
                <a:srgbClr val="4B5C29"/>
              </a:solidFill>
            </a:endParaRPr>
          </a:p>
        </p:txBody>
      </p:sp>
      <mc:AlternateContent xmlns:mc="http://schemas.openxmlformats.org/markup-compatibility/2006" xmlns:a14="http://schemas.microsoft.com/office/drawing/2010/main">
        <mc:Choice Requires="a14">
          <p:sp>
            <p:nvSpPr>
              <p:cNvPr id="25" name="TextBox 24"/>
              <p:cNvSpPr txBox="1"/>
              <p:nvPr/>
            </p:nvSpPr>
            <p:spPr>
              <a:xfrm>
                <a:off x="2209800" y="3912183"/>
                <a:ext cx="2213426"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900" b="1" i="1" smtClean="0">
                              <a:solidFill>
                                <a:srgbClr val="000000"/>
                              </a:solidFill>
                              <a:latin typeface="Cambria Math" charset="0"/>
                            </a:rPr>
                          </m:ctrlPr>
                        </m:sSupPr>
                        <m:e>
                          <m:sSub>
                            <m:sSubPr>
                              <m:ctrlPr>
                                <a:rPr lang="en-US" sz="1900" b="1" i="1" smtClean="0">
                                  <a:solidFill>
                                    <a:srgbClr val="000000"/>
                                  </a:solidFill>
                                  <a:latin typeface="Cambria Math" charset="0"/>
                                </a:rPr>
                              </m:ctrlPr>
                            </m:sSubPr>
                            <m:e>
                              <m:r>
                                <a:rPr lang="en-US" sz="1900" b="1" i="1" smtClean="0">
                                  <a:solidFill>
                                    <a:srgbClr val="000000"/>
                                  </a:solidFill>
                                  <a:latin typeface="Cambria Math" panose="02040503050406030204" pitchFamily="18" charset="0"/>
                                </a:rPr>
                                <m:t>𝒏</m:t>
                              </m:r>
                            </m:e>
                            <m:sub>
                              <m:r>
                                <a:rPr lang="en-US" sz="1900" b="1" i="1" smtClean="0">
                                  <a:solidFill>
                                    <a:srgbClr val="000000"/>
                                  </a:solidFill>
                                  <a:latin typeface="Cambria Math" panose="02040503050406030204" pitchFamily="18" charset="0"/>
                                </a:rPr>
                                <m:t>𝒎</m:t>
                              </m:r>
                              <m:r>
                                <a:rPr lang="en-US" sz="1900" b="1" i="1" smtClean="0">
                                  <a:solidFill>
                                    <a:srgbClr val="000000"/>
                                  </a:solidFill>
                                  <a:latin typeface="Cambria Math" panose="02040503050406030204" pitchFamily="18" charset="0"/>
                                </a:rPr>
                                <m:t>𝟐</m:t>
                              </m:r>
                            </m:sub>
                          </m:sSub>
                          <m:d>
                            <m:dPr>
                              <m:ctrlPr>
                                <a:rPr lang="en-US" sz="1900" b="1" i="1" smtClean="0">
                                  <a:solidFill>
                                    <a:srgbClr val="000000"/>
                                  </a:solidFill>
                                  <a:latin typeface="Cambria Math" charset="0"/>
                                </a:rPr>
                              </m:ctrlPr>
                            </m:dPr>
                            <m:e>
                              <m:r>
                                <a:rPr lang="en-US" sz="1900" b="1" i="1" smtClean="0">
                                  <a:solidFill>
                                    <a:srgbClr val="000000"/>
                                  </a:solidFill>
                                  <a:latin typeface="Cambria Math" panose="02040503050406030204" pitchFamily="18" charset="0"/>
                                </a:rPr>
                                <m:t>𝝎</m:t>
                              </m:r>
                            </m:e>
                          </m:d>
                          <m:r>
                            <a:rPr lang="en-US" sz="1900" b="1" i="1" smtClean="0">
                              <a:solidFill>
                                <a:srgbClr val="000000"/>
                              </a:solidFill>
                              <a:latin typeface="Cambria Math" panose="02040503050406030204" pitchFamily="18" charset="0"/>
                            </a:rPr>
                            <m:t>+</m:t>
                          </m:r>
                          <m:r>
                            <a:rPr lang="en-US" sz="1900" b="1" i="1" smtClean="0">
                              <a:solidFill>
                                <a:srgbClr val="000000"/>
                              </a:solidFill>
                              <a:latin typeface="Cambria Math" panose="02040503050406030204" pitchFamily="18" charset="0"/>
                            </a:rPr>
                            <m:t>𝒊</m:t>
                          </m:r>
                          <m:sSub>
                            <m:sSubPr>
                              <m:ctrlPr>
                                <a:rPr lang="en-US" sz="1900" b="1" i="1" smtClean="0">
                                  <a:solidFill>
                                    <a:srgbClr val="000000"/>
                                  </a:solidFill>
                                  <a:latin typeface="Cambria Math" charset="0"/>
                                </a:rPr>
                              </m:ctrlPr>
                            </m:sSubPr>
                            <m:e>
                              <m:r>
                                <a:rPr lang="en-US" sz="1900" b="1" i="1" smtClean="0">
                                  <a:solidFill>
                                    <a:srgbClr val="000000"/>
                                  </a:solidFill>
                                  <a:latin typeface="Cambria Math" panose="02040503050406030204" pitchFamily="18" charset="0"/>
                                </a:rPr>
                                <m:t>𝒌</m:t>
                              </m:r>
                            </m:e>
                            <m:sub>
                              <m:r>
                                <a:rPr lang="en-US" sz="1900" b="1" i="1" smtClean="0">
                                  <a:solidFill>
                                    <a:srgbClr val="000000"/>
                                  </a:solidFill>
                                  <a:latin typeface="Cambria Math" panose="02040503050406030204" pitchFamily="18" charset="0"/>
                                </a:rPr>
                                <m:t>𝒎</m:t>
                              </m:r>
                              <m:r>
                                <a:rPr lang="en-US" sz="1900" b="1" i="1" smtClean="0">
                                  <a:solidFill>
                                    <a:srgbClr val="000000"/>
                                  </a:solidFill>
                                  <a:latin typeface="Cambria Math" panose="02040503050406030204" pitchFamily="18" charset="0"/>
                                </a:rPr>
                                <m:t>𝟐</m:t>
                              </m:r>
                            </m:sub>
                          </m:sSub>
                          <m:d>
                            <m:dPr>
                              <m:ctrlPr>
                                <a:rPr lang="en-US" sz="1900" b="1" i="1" smtClean="0">
                                  <a:solidFill>
                                    <a:srgbClr val="000000"/>
                                  </a:solidFill>
                                  <a:latin typeface="Cambria Math" charset="0"/>
                                </a:rPr>
                              </m:ctrlPr>
                            </m:dPr>
                            <m:e>
                              <m:r>
                                <a:rPr lang="en-US" sz="1900" b="1" i="1" smtClean="0">
                                  <a:solidFill>
                                    <a:srgbClr val="000000"/>
                                  </a:solidFill>
                                  <a:latin typeface="Cambria Math" panose="02040503050406030204" pitchFamily="18" charset="0"/>
                                </a:rPr>
                                <m:t>𝝎</m:t>
                              </m:r>
                            </m:e>
                          </m:d>
                        </m:e>
                        <m:sup>
                          <m:r>
                            <a:rPr lang="en-US" sz="1900" b="1" i="1" smtClean="0">
                              <a:solidFill>
                                <a:srgbClr val="000000"/>
                              </a:solidFill>
                              <a:latin typeface="Cambria Math" panose="02040503050406030204" pitchFamily="18" charset="0"/>
                            </a:rPr>
                            <m:t> </m:t>
                          </m:r>
                        </m:sup>
                      </m:sSup>
                    </m:oMath>
                  </m:oMathPara>
                </a14:m>
                <a:endParaRPr lang="en-US" sz="1900" b="1" dirty="0">
                  <a:solidFill>
                    <a:srgbClr val="0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09800" y="3912183"/>
                <a:ext cx="2213426" cy="292388"/>
              </a:xfrm>
              <a:prstGeom prst="rect">
                <a:avLst/>
              </a:prstGeom>
              <a:blipFill rotWithShape="0">
                <a:blip r:embed="rId6"/>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29952" y="4558811"/>
                <a:ext cx="967060" cy="405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sSub>
                            <m:sSubPr>
                              <m:ctrlPr>
                                <a:rPr lang="en-US" sz="2400" b="1" i="1" smtClean="0">
                                  <a:solidFill>
                                    <a:srgbClr val="000000"/>
                                  </a:solidFill>
                                  <a:latin typeface="Cambria Math" charset="0"/>
                                </a:rPr>
                              </m:ctrlPr>
                            </m:sSubPr>
                            <m:e>
                              <m:acc>
                                <m:accPr>
                                  <m:chr m:val="̃"/>
                                  <m:ctrlPr>
                                    <a:rPr lang="en-US" sz="2400" b="1" i="1" smtClean="0">
                                      <a:solidFill>
                                        <a:srgbClr val="000000"/>
                                      </a:solidFill>
                                      <a:latin typeface="Cambria Math" charset="0"/>
                                    </a:rPr>
                                  </m:ctrlPr>
                                </m:accPr>
                                <m:e>
                                  <m:r>
                                    <a:rPr lang="en-US" sz="2400" b="1" i="1" smtClean="0">
                                      <a:solidFill>
                                        <a:srgbClr val="000000"/>
                                      </a:solidFill>
                                      <a:latin typeface="Cambria Math" panose="02040503050406030204" pitchFamily="18" charset="0"/>
                                    </a:rPr>
                                    <m:t>𝜼</m:t>
                                  </m:r>
                                </m:e>
                              </m:acc>
                            </m:e>
                            <m:sub>
                              <m:r>
                                <a:rPr lang="en-US" sz="2400" b="1" i="1" smtClean="0">
                                  <a:solidFill>
                                    <a:srgbClr val="000000"/>
                                  </a:solidFill>
                                  <a:latin typeface="Cambria Math" panose="02040503050406030204" pitchFamily="18" charset="0"/>
                                </a:rPr>
                                <m:t>𝟏</m:t>
                              </m:r>
                            </m:sub>
                          </m:sSub>
                        </m:e>
                        <m:sub>
                          <m:r>
                            <a:rPr lang="en-US" sz="2400" b="1" i="1" smtClean="0">
                              <a:solidFill>
                                <a:srgbClr val="000000"/>
                              </a:solidFill>
                              <a:latin typeface="Cambria Math" panose="02040503050406030204" pitchFamily="18" charset="0"/>
                            </a:rPr>
                            <m:t> </m:t>
                          </m:r>
                        </m:sub>
                      </m:sSub>
                      <m:d>
                        <m:dPr>
                          <m:ctrlPr>
                            <a:rPr lang="en-US" sz="2400" b="1" i="1" smtClean="0">
                              <a:solidFill>
                                <a:srgbClr val="000000"/>
                              </a:solidFill>
                              <a:latin typeface="Cambria Math" charset="0"/>
                            </a:rPr>
                          </m:ctrlPr>
                        </m:dPr>
                        <m:e>
                          <m:r>
                            <a:rPr lang="en-US" sz="2400" b="1" i="1" smtClean="0">
                              <a:solidFill>
                                <a:srgbClr val="000000"/>
                              </a:solidFill>
                              <a:latin typeface="Cambria Math" panose="02040503050406030204" pitchFamily="18" charset="0"/>
                            </a:rPr>
                            <m:t>𝝎</m:t>
                          </m:r>
                        </m:e>
                      </m:d>
                    </m:oMath>
                  </m:oMathPara>
                </a14:m>
                <a:endParaRPr lang="en-US" sz="2400" b="1" dirty="0">
                  <a:solidFill>
                    <a:srgbClr val="00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529952" y="4558811"/>
                <a:ext cx="967060" cy="405560"/>
              </a:xfrm>
              <a:prstGeom prst="rect">
                <a:avLst/>
              </a:prstGeom>
              <a:blipFill rotWithShape="0">
                <a:blip r:embed="rId7"/>
                <a:stretch>
                  <a:fillRect l="-8176" t="-9091" b="-16667"/>
                </a:stretch>
              </a:blipFill>
            </p:spPr>
            <p:txBody>
              <a:bodyPr/>
              <a:lstStyle/>
              <a:p>
                <a:r>
                  <a:rPr lang="en-US">
                    <a:noFill/>
                  </a:rPr>
                  <a:t> </a:t>
                </a:r>
              </a:p>
            </p:txBody>
          </p:sp>
        </mc:Fallback>
      </mc:AlternateContent>
      <p:sp>
        <p:nvSpPr>
          <p:cNvPr id="19" name="Cube 18"/>
          <p:cNvSpPr/>
          <p:nvPr/>
        </p:nvSpPr>
        <p:spPr bwMode="auto">
          <a:xfrm>
            <a:off x="2183641" y="2667000"/>
            <a:ext cx="2616959" cy="1142999"/>
          </a:xfrm>
          <a:prstGeom prst="cube">
            <a:avLst>
              <a:gd name="adj" fmla="val 45276"/>
            </a:avLst>
          </a:prstGeom>
          <a:solidFill>
            <a:schemeClr val="tx2">
              <a:lumMod val="60000"/>
              <a:lumOff val="40000"/>
              <a:alpha val="4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mc:AlternateContent xmlns:mc="http://schemas.openxmlformats.org/markup-compatibility/2006" xmlns:a14="http://schemas.microsoft.com/office/drawing/2010/main">
        <mc:Choice Requires="a14">
          <p:sp>
            <p:nvSpPr>
              <p:cNvPr id="20" name="TextBox 19"/>
              <p:cNvSpPr txBox="1"/>
              <p:nvPr/>
            </p:nvSpPr>
            <p:spPr>
              <a:xfrm>
                <a:off x="3051151" y="3289344"/>
                <a:ext cx="5834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𝒏</m:t>
                          </m:r>
                        </m:e>
                        <m:sub>
                          <m:r>
                            <a:rPr lang="en-US" sz="2400" b="1" i="1" smtClean="0">
                              <a:solidFill>
                                <a:srgbClr val="000000"/>
                              </a:solidFill>
                              <a:latin typeface="Cambria Math" panose="02040503050406030204" pitchFamily="18" charset="0"/>
                            </a:rPr>
                            <m:t>𝑫</m:t>
                          </m:r>
                          <m:r>
                            <a:rPr lang="en-US" sz="2400" b="1" i="1" smtClean="0">
                              <a:solidFill>
                                <a:srgbClr val="000000"/>
                              </a:solidFill>
                              <a:latin typeface="Cambria Math" panose="02040503050406030204" pitchFamily="18" charset="0"/>
                            </a:rPr>
                            <m:t>𝟐</m:t>
                          </m:r>
                        </m:sub>
                      </m:sSub>
                    </m:oMath>
                  </m:oMathPara>
                </a14:m>
                <a:endParaRPr lang="en-US" sz="2400" b="1" dirty="0">
                  <a:solidFill>
                    <a:srgbClr val="0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051151" y="3289344"/>
                <a:ext cx="583429" cy="369332"/>
              </a:xfrm>
              <a:prstGeom prst="rect">
                <a:avLst/>
              </a:prstGeom>
              <a:blipFill rotWithShape="0">
                <a:blip r:embed="rId8"/>
                <a:stretch>
                  <a:fillRect l="-7368" r="-631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730482" y="4551960"/>
                <a:ext cx="967060" cy="405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sSub>
                            <m:sSubPr>
                              <m:ctrlPr>
                                <a:rPr lang="en-US" sz="2400" b="1" i="1" smtClean="0">
                                  <a:solidFill>
                                    <a:srgbClr val="000000"/>
                                  </a:solidFill>
                                  <a:latin typeface="Cambria Math" charset="0"/>
                                </a:rPr>
                              </m:ctrlPr>
                            </m:sSubPr>
                            <m:e>
                              <m:acc>
                                <m:accPr>
                                  <m:chr m:val="̃"/>
                                  <m:ctrlPr>
                                    <a:rPr lang="en-US" sz="2400" b="1" i="1" smtClean="0">
                                      <a:solidFill>
                                        <a:srgbClr val="000000"/>
                                      </a:solidFill>
                                      <a:latin typeface="Cambria Math" charset="0"/>
                                    </a:rPr>
                                  </m:ctrlPr>
                                </m:accPr>
                                <m:e>
                                  <m:r>
                                    <a:rPr lang="en-US" sz="2400" b="1" i="1" smtClean="0">
                                      <a:solidFill>
                                        <a:srgbClr val="000000"/>
                                      </a:solidFill>
                                      <a:latin typeface="Cambria Math" panose="02040503050406030204" pitchFamily="18" charset="0"/>
                                    </a:rPr>
                                    <m:t>𝜼</m:t>
                                  </m:r>
                                </m:e>
                              </m:acc>
                            </m:e>
                            <m:sub>
                              <m:r>
                                <a:rPr lang="en-US" sz="2400" b="1" i="1" smtClean="0">
                                  <a:solidFill>
                                    <a:srgbClr val="000000"/>
                                  </a:solidFill>
                                  <a:latin typeface="Cambria Math" panose="02040503050406030204" pitchFamily="18" charset="0"/>
                                </a:rPr>
                                <m:t>𝟐</m:t>
                              </m:r>
                            </m:sub>
                          </m:sSub>
                        </m:e>
                        <m:sub>
                          <m:r>
                            <a:rPr lang="en-US" sz="2400" b="1" i="1" smtClean="0">
                              <a:solidFill>
                                <a:srgbClr val="000000"/>
                              </a:solidFill>
                              <a:latin typeface="Cambria Math" panose="02040503050406030204" pitchFamily="18" charset="0"/>
                            </a:rPr>
                            <m:t> </m:t>
                          </m:r>
                        </m:sub>
                      </m:sSub>
                      <m:d>
                        <m:dPr>
                          <m:ctrlPr>
                            <a:rPr lang="en-US" sz="2400" b="1" i="1" smtClean="0">
                              <a:solidFill>
                                <a:srgbClr val="000000"/>
                              </a:solidFill>
                              <a:latin typeface="Cambria Math" charset="0"/>
                            </a:rPr>
                          </m:ctrlPr>
                        </m:dPr>
                        <m:e>
                          <m:r>
                            <a:rPr lang="en-US" sz="2400" b="1" i="1" smtClean="0">
                              <a:solidFill>
                                <a:srgbClr val="000000"/>
                              </a:solidFill>
                              <a:latin typeface="Cambria Math" panose="02040503050406030204" pitchFamily="18" charset="0"/>
                            </a:rPr>
                            <m:t>𝝎</m:t>
                          </m:r>
                        </m:e>
                      </m:d>
                    </m:oMath>
                  </m:oMathPara>
                </a14:m>
                <a:endParaRPr lang="en-US" sz="2400" b="1" dirty="0">
                  <a:solidFill>
                    <a:srgbClr val="0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730482" y="4551960"/>
                <a:ext cx="967060" cy="405560"/>
              </a:xfrm>
              <a:prstGeom prst="rect">
                <a:avLst/>
              </a:prstGeom>
              <a:blipFill rotWithShape="0">
                <a:blip r:embed="rId9"/>
                <a:stretch>
                  <a:fillRect l="-8176" t="-9091" b="-16667"/>
                </a:stretch>
              </a:blipFill>
            </p:spPr>
            <p:txBody>
              <a:bodyPr/>
              <a:lstStyle/>
              <a:p>
                <a:r>
                  <a:rPr lang="en-US">
                    <a:noFill/>
                  </a:rPr>
                  <a:t> </a:t>
                </a:r>
              </a:p>
            </p:txBody>
          </p:sp>
        </mc:Fallback>
      </mc:AlternateContent>
    </p:spTree>
    <p:extLst>
      <p:ext uri="{BB962C8B-B14F-4D97-AF65-F5344CB8AC3E}">
        <p14:creationId xmlns:p14="http://schemas.microsoft.com/office/powerpoint/2010/main" val="3157940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805"/>
            <a:ext cx="8229600" cy="1143000"/>
          </a:xfrm>
        </p:spPr>
        <p:txBody>
          <a:bodyPr/>
          <a:lstStyle/>
          <a:p>
            <a:r>
              <a:rPr lang="en-US" dirty="0" smtClean="0"/>
              <a:t>Light confined to One Dimension?</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28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374" y="1415202"/>
            <a:ext cx="6324626" cy="46217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rot="2167332">
                <a:off x="5099425" y="3061205"/>
                <a:ext cx="1764520" cy="590226"/>
              </a:xfrm>
              <a:prstGeom prst="rect">
                <a:avLst/>
              </a:prstGeom>
              <a:noFill/>
            </p:spPr>
            <p:txBody>
              <a:bodyPr wrap="square" rtlCol="0">
                <a:spAutoFit/>
              </a:bodyPr>
              <a:lstStyle/>
              <a:p>
                <a:r>
                  <a:rPr lang="en-US" sz="2400" b="0" dirty="0" smtClean="0"/>
                  <a:t>  </a:t>
                </a:r>
                <a14:m>
                  <m:oMath xmlns:m="http://schemas.openxmlformats.org/officeDocument/2006/math">
                    <m:acc>
                      <m:accPr>
                        <m:chr m:val="̂"/>
                        <m:ctrlPr>
                          <a:rPr lang="en-US" sz="2400" b="1" i="1">
                            <a:solidFill>
                              <a:srgbClr val="000000"/>
                            </a:solidFill>
                            <a:latin typeface="Cambria Math" charset="0"/>
                          </a:rPr>
                        </m:ctrlPr>
                      </m:accPr>
                      <m:e>
                        <m:r>
                          <a:rPr lang="en-US" sz="2400" b="1" i="1">
                            <a:solidFill>
                              <a:srgbClr val="000000"/>
                            </a:solidFill>
                            <a:latin typeface="Cambria Math" panose="02040503050406030204" pitchFamily="18" charset="0"/>
                          </a:rPr>
                          <m:t>𝒌</m:t>
                        </m:r>
                        <m:r>
                          <a:rPr lang="en-US" sz="2400" b="1" i="1" smtClean="0">
                            <a:solidFill>
                              <a:srgbClr val="000000"/>
                            </a:solidFill>
                            <a:latin typeface="Cambria Math" panose="02040503050406030204" pitchFamily="18" charset="0"/>
                          </a:rPr>
                          <m:t>′</m:t>
                        </m:r>
                      </m:e>
                    </m:acc>
                    <m:r>
                      <a:rPr lang="en-US" sz="2400" b="1" i="1">
                        <a:solidFill>
                          <a:srgbClr val="000000"/>
                        </a:solidFill>
                        <a:latin typeface="Cambria Math" panose="02040503050406030204" pitchFamily="18" charset="0"/>
                      </a:rPr>
                      <m:t>=</m:t>
                    </m:r>
                    <m:f>
                      <m:fPr>
                        <m:ctrlPr>
                          <a:rPr lang="en-US" sz="2400" b="1" i="1">
                            <a:solidFill>
                              <a:srgbClr val="000000"/>
                            </a:solidFill>
                            <a:latin typeface="Cambria Math" charset="0"/>
                          </a:rPr>
                        </m:ctrlPr>
                      </m:fPr>
                      <m:num>
                        <m:r>
                          <a:rPr lang="en-US" sz="2400" b="1" i="1">
                            <a:solidFill>
                              <a:srgbClr val="000000"/>
                            </a:solidFill>
                            <a:latin typeface="Cambria Math" panose="02040503050406030204" pitchFamily="18" charset="0"/>
                          </a:rPr>
                          <m:t>𝝎</m:t>
                        </m:r>
                      </m:num>
                      <m:den>
                        <m:r>
                          <a:rPr lang="en-US" sz="2400" b="1" i="1">
                            <a:solidFill>
                              <a:srgbClr val="000000"/>
                            </a:solidFill>
                            <a:latin typeface="Cambria Math" panose="02040503050406030204" pitchFamily="18" charset="0"/>
                          </a:rPr>
                          <m:t>𝒄</m:t>
                        </m:r>
                      </m:den>
                    </m:f>
                    <m:r>
                      <a:rPr lang="en-US" sz="2400" b="1" i="1">
                        <a:solidFill>
                          <a:srgbClr val="000000"/>
                        </a:solidFill>
                        <a:latin typeface="Cambria Math" panose="02040503050406030204" pitchFamily="18" charset="0"/>
                      </a:rPr>
                      <m:t> </m:t>
                    </m:r>
                    <m:r>
                      <a:rPr lang="en-US" sz="2400" b="1" i="1" smtClean="0">
                        <a:solidFill>
                          <a:srgbClr val="000000"/>
                        </a:solidFill>
                        <a:latin typeface="Cambria Math" panose="02040503050406030204" pitchFamily="18" charset="0"/>
                      </a:rPr>
                      <m:t>𝜼</m:t>
                    </m:r>
                    <m:acc>
                      <m:accPr>
                        <m:chr m:val="̂"/>
                        <m:ctrlPr>
                          <a:rPr lang="en-US" sz="2400" b="1" i="1" smtClean="0">
                            <a:solidFill>
                              <a:srgbClr val="000000"/>
                            </a:solidFill>
                            <a:latin typeface="Cambria Math" charset="0"/>
                          </a:rPr>
                        </m:ctrlPr>
                      </m:accPr>
                      <m:e>
                        <m:r>
                          <a:rPr lang="en-US" sz="2400" b="1" i="1" smtClean="0">
                            <a:solidFill>
                              <a:srgbClr val="000000"/>
                            </a:solidFill>
                            <a:latin typeface="Cambria Math" panose="02040503050406030204" pitchFamily="18" charset="0"/>
                          </a:rPr>
                          <m:t>𝒂</m:t>
                        </m:r>
                      </m:e>
                    </m:acc>
                  </m:oMath>
                </a14:m>
                <a:endParaRPr lang="en-US" sz="2400" b="1" dirty="0" smtClean="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rot="2167332">
                <a:off x="5099425" y="3061205"/>
                <a:ext cx="1764520" cy="590226"/>
              </a:xfrm>
              <a:prstGeom prst="rect">
                <a:avLst/>
              </a:prstGeom>
              <a:blipFill rotWithShape="0">
                <a:blip r:embed="rId4"/>
                <a:stretch>
                  <a:fillRect/>
                </a:stretch>
              </a:blipFill>
            </p:spPr>
            <p:txBody>
              <a:bodyPr/>
              <a:lstStyle/>
              <a:p>
                <a:r>
                  <a:rPr lang="en-US">
                    <a:noFill/>
                  </a:rPr>
                  <a:t> </a:t>
                </a:r>
              </a:p>
            </p:txBody>
          </p:sp>
        </mc:Fallback>
      </mc:AlternateContent>
      <p:sp>
        <p:nvSpPr>
          <p:cNvPr id="10" name="Content Placeholder 2"/>
          <p:cNvSpPr>
            <a:spLocks noGrp="1"/>
          </p:cNvSpPr>
          <p:nvPr>
            <p:ph idx="1"/>
          </p:nvPr>
        </p:nvSpPr>
        <p:spPr>
          <a:xfrm>
            <a:off x="380999" y="823716"/>
            <a:ext cx="8613775" cy="1295400"/>
          </a:xfrm>
        </p:spPr>
        <p:txBody>
          <a:bodyPr/>
          <a:lstStyle/>
          <a:p>
            <a:pPr marL="0" indent="0">
              <a:buNone/>
            </a:pPr>
            <a:r>
              <a:rPr lang="en-US" sz="2800" b="1" dirty="0" smtClean="0">
                <a:solidFill>
                  <a:srgbClr val="4B5C29"/>
                </a:solidFill>
              </a:rPr>
              <a:t>Inhomogeneous waves:  real and imaginary wavevector components  point in different directions</a:t>
            </a:r>
          </a:p>
          <a:p>
            <a:pPr marL="0" indent="0">
              <a:buNone/>
            </a:pPr>
            <a:endParaRPr lang="en-US" sz="2800" b="1" dirty="0">
              <a:solidFill>
                <a:srgbClr val="4B5C29"/>
              </a:solidFill>
            </a:endParaRPr>
          </a:p>
        </p:txBody>
      </p:sp>
      <mc:AlternateContent xmlns:mc="http://schemas.openxmlformats.org/markup-compatibility/2006" xmlns:a14="http://schemas.microsoft.com/office/drawing/2010/main">
        <mc:Choice Requires="a14">
          <p:sp>
            <p:nvSpPr>
              <p:cNvPr id="11" name="TextBox 10"/>
              <p:cNvSpPr txBox="1"/>
              <p:nvPr/>
            </p:nvSpPr>
            <p:spPr>
              <a:xfrm rot="19139424">
                <a:off x="5393217" y="4616306"/>
                <a:ext cx="1747362" cy="585097"/>
              </a:xfrm>
              <a:prstGeom prst="rect">
                <a:avLst/>
              </a:prstGeom>
              <a:noFill/>
            </p:spPr>
            <p:txBody>
              <a:bodyPr wrap="square" rtlCol="0">
                <a:spAutoFit/>
              </a:bodyPr>
              <a:lstStyle/>
              <a:p>
                <a:r>
                  <a:rPr lang="en-US" sz="2400" b="0" dirty="0" smtClean="0"/>
                  <a:t>  </a:t>
                </a:r>
                <a14:m>
                  <m:oMath xmlns:m="http://schemas.openxmlformats.org/officeDocument/2006/math">
                    <m:acc>
                      <m:accPr>
                        <m:chr m:val="̂"/>
                        <m:ctrlPr>
                          <a:rPr lang="en-US" sz="2400" b="1" i="1">
                            <a:solidFill>
                              <a:srgbClr val="000000"/>
                            </a:solidFill>
                            <a:latin typeface="Cambria Math" charset="0"/>
                          </a:rPr>
                        </m:ctrlPr>
                      </m:accPr>
                      <m:e>
                        <m:r>
                          <a:rPr lang="en-US" sz="2400" b="1" i="1">
                            <a:solidFill>
                              <a:srgbClr val="000000"/>
                            </a:solidFill>
                            <a:latin typeface="Cambria Math" panose="02040503050406030204" pitchFamily="18" charset="0"/>
                          </a:rPr>
                          <m:t>𝒌</m:t>
                        </m:r>
                        <m:r>
                          <a:rPr lang="en-US" sz="2400" b="1" i="1" smtClean="0">
                            <a:solidFill>
                              <a:srgbClr val="000000"/>
                            </a:solidFill>
                            <a:latin typeface="Cambria Math" panose="02040503050406030204" pitchFamily="18" charset="0"/>
                          </a:rPr>
                          <m:t>′′</m:t>
                        </m:r>
                      </m:e>
                    </m:acc>
                    <m:r>
                      <a:rPr lang="en-US" sz="2400" b="1" i="1">
                        <a:solidFill>
                          <a:srgbClr val="000000"/>
                        </a:solidFill>
                        <a:latin typeface="Cambria Math" panose="02040503050406030204" pitchFamily="18" charset="0"/>
                      </a:rPr>
                      <m:t>=</m:t>
                    </m:r>
                    <m:f>
                      <m:fPr>
                        <m:ctrlPr>
                          <a:rPr lang="en-US" sz="2400" b="1" i="1">
                            <a:solidFill>
                              <a:srgbClr val="000000"/>
                            </a:solidFill>
                            <a:latin typeface="Cambria Math" charset="0"/>
                          </a:rPr>
                        </m:ctrlPr>
                      </m:fPr>
                      <m:num>
                        <m:r>
                          <a:rPr lang="en-US" sz="2400" b="1" i="1">
                            <a:solidFill>
                              <a:srgbClr val="000000"/>
                            </a:solidFill>
                            <a:latin typeface="Cambria Math" panose="02040503050406030204" pitchFamily="18" charset="0"/>
                          </a:rPr>
                          <m:t>𝝎</m:t>
                        </m:r>
                      </m:num>
                      <m:den>
                        <m:r>
                          <a:rPr lang="en-US" sz="2400" b="1" i="1">
                            <a:solidFill>
                              <a:srgbClr val="000000"/>
                            </a:solidFill>
                            <a:latin typeface="Cambria Math" panose="02040503050406030204" pitchFamily="18" charset="0"/>
                          </a:rPr>
                          <m:t>𝒄</m:t>
                        </m:r>
                      </m:den>
                    </m:f>
                    <m:r>
                      <a:rPr lang="en-US" sz="2400" b="1" i="1">
                        <a:solidFill>
                          <a:srgbClr val="000000"/>
                        </a:solidFill>
                        <a:latin typeface="Cambria Math" panose="02040503050406030204" pitchFamily="18" charset="0"/>
                      </a:rPr>
                      <m:t> </m:t>
                    </m:r>
                    <m:r>
                      <a:rPr lang="en-US" sz="2400" b="1" i="1" smtClean="0">
                        <a:solidFill>
                          <a:srgbClr val="000000"/>
                        </a:solidFill>
                        <a:latin typeface="Cambria Math" panose="02040503050406030204" pitchFamily="18" charset="0"/>
                      </a:rPr>
                      <m:t>𝜿</m:t>
                    </m:r>
                    <m:acc>
                      <m:accPr>
                        <m:chr m:val="̂"/>
                        <m:ctrlPr>
                          <a:rPr lang="en-US" sz="2400" b="1" i="1" smtClean="0">
                            <a:solidFill>
                              <a:srgbClr val="000000"/>
                            </a:solidFill>
                            <a:latin typeface="Cambria Math" charset="0"/>
                          </a:rPr>
                        </m:ctrlPr>
                      </m:accPr>
                      <m:e>
                        <m:r>
                          <a:rPr lang="en-US" sz="2400" b="1" i="1" smtClean="0">
                            <a:solidFill>
                              <a:srgbClr val="000000"/>
                            </a:solidFill>
                            <a:latin typeface="Cambria Math" panose="02040503050406030204" pitchFamily="18" charset="0"/>
                          </a:rPr>
                          <m:t>𝒃</m:t>
                        </m:r>
                      </m:e>
                    </m:acc>
                  </m:oMath>
                </a14:m>
                <a:endParaRPr lang="en-US" sz="2400" b="1" dirty="0" smtClean="0">
                  <a:solidFill>
                    <a:srgbClr val="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rot="19139424">
                <a:off x="5393217" y="4616306"/>
                <a:ext cx="1747362" cy="58509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1488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29</a:t>
            </a:fld>
            <a:endParaRPr lang="en-US" dirty="0"/>
          </a:p>
        </p:txBody>
      </p:sp>
      <p:cxnSp>
        <p:nvCxnSpPr>
          <p:cNvPr id="7" name="Straight Arrow Connector 6"/>
          <p:cNvCxnSpPr/>
          <p:nvPr/>
        </p:nvCxnSpPr>
        <p:spPr bwMode="auto">
          <a:xfrm flipV="1">
            <a:off x="7096794" y="4191000"/>
            <a:ext cx="218406" cy="188120"/>
          </a:xfrm>
          <a:prstGeom prst="straightConnector1">
            <a:avLst/>
          </a:prstGeom>
          <a:noFill/>
          <a:ln w="9525" cap="flat" cmpd="sng" algn="ctr">
            <a:solidFill>
              <a:schemeClr val="bg1"/>
            </a:solidFill>
            <a:prstDash val="solid"/>
            <a:round/>
            <a:headEnd type="none" w="med" len="sm"/>
            <a:tailEnd type="arrow" w="sm" len="sm"/>
          </a:ln>
          <a:effectLst/>
        </p:spPr>
      </p:cxnSp>
      <p:sp>
        <p:nvSpPr>
          <p:cNvPr id="16" name="TextBox 15"/>
          <p:cNvSpPr txBox="1"/>
          <p:nvPr/>
        </p:nvSpPr>
        <p:spPr>
          <a:xfrm>
            <a:off x="7239000" y="4008061"/>
            <a:ext cx="457200" cy="276999"/>
          </a:xfrm>
          <a:prstGeom prst="rect">
            <a:avLst/>
          </a:prstGeom>
          <a:noFill/>
        </p:spPr>
        <p:txBody>
          <a:bodyPr wrap="square" rtlCol="0">
            <a:spAutoFit/>
          </a:bodyPr>
          <a:lstStyle/>
          <a:p>
            <a:r>
              <a:rPr lang="en-US" sz="1200" dirty="0" smtClean="0">
                <a:solidFill>
                  <a:schemeClr val="bg1"/>
                </a:solidFill>
                <a:latin typeface="Times New Roman" panose="02020603050405020304" pitchFamily="18" charset="0"/>
                <a:cs typeface="Times New Roman" panose="02020603050405020304" pitchFamily="18" charset="0"/>
              </a:rPr>
              <a:t>k</a:t>
            </a:r>
            <a:r>
              <a:rPr lang="en-US" sz="1200" baseline="-25000" dirty="0" smtClean="0">
                <a:solidFill>
                  <a:schemeClr val="bg1"/>
                </a:solidFill>
                <a:latin typeface="Times New Roman" panose="02020603050405020304" pitchFamily="18" charset="0"/>
                <a:cs typeface="Times New Roman" panose="02020603050405020304" pitchFamily="18" charset="0"/>
              </a:rPr>
              <a:t>2</a:t>
            </a:r>
            <a:r>
              <a:rPr lang="en-US" sz="1200" dirty="0" smtClean="0">
                <a:solidFill>
                  <a:schemeClr val="bg1"/>
                </a:solidFill>
                <a:latin typeface="Times New Roman" panose="02020603050405020304" pitchFamily="18" charset="0"/>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7442200" y="4550390"/>
            <a:ext cx="457200" cy="276999"/>
          </a:xfrm>
          <a:prstGeom prst="rect">
            <a:avLst/>
          </a:prstGeom>
          <a:noFill/>
        </p:spPr>
        <p:txBody>
          <a:bodyPr wrap="square" rtlCol="0">
            <a:spAutoFit/>
          </a:bodyPr>
          <a:lstStyle/>
          <a:p>
            <a:r>
              <a:rPr lang="en-US" sz="1200" dirty="0" smtClean="0">
                <a:solidFill>
                  <a:schemeClr val="bg1"/>
                </a:solidFill>
                <a:latin typeface="Times New Roman" panose="02020603050405020304" pitchFamily="18" charset="0"/>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4662353" y="2975469"/>
            <a:ext cx="4481647" cy="1851920"/>
          </a:xfrm>
          <a:prstGeom prst="rect">
            <a:avLst/>
          </a:prstGeom>
        </p:spPr>
      </p:pic>
      <p:sp>
        <p:nvSpPr>
          <p:cNvPr id="11" name="Title 1"/>
          <p:cNvSpPr>
            <a:spLocks noGrp="1"/>
          </p:cNvSpPr>
          <p:nvPr>
            <p:ph type="title"/>
          </p:nvPr>
        </p:nvSpPr>
        <p:spPr>
          <a:xfrm>
            <a:off x="457200" y="152400"/>
            <a:ext cx="8229600" cy="838200"/>
          </a:xfrm>
        </p:spPr>
        <p:txBody>
          <a:bodyPr/>
          <a:lstStyle/>
          <a:p>
            <a:r>
              <a:rPr lang="en-US" sz="2800" dirty="0" smtClean="0"/>
              <a:t>Generalization of Snell’s law for SPPs?</a:t>
            </a:r>
            <a:endParaRPr lang="en-US" dirty="0"/>
          </a:p>
        </p:txBody>
      </p:sp>
      <p:sp>
        <p:nvSpPr>
          <p:cNvPr id="3" name="TextBox 2"/>
          <p:cNvSpPr txBox="1"/>
          <p:nvPr/>
        </p:nvSpPr>
        <p:spPr>
          <a:xfrm>
            <a:off x="381000" y="797908"/>
            <a:ext cx="8763000" cy="461665"/>
          </a:xfrm>
          <a:prstGeom prst="rect">
            <a:avLst/>
          </a:prstGeom>
          <a:noFill/>
        </p:spPr>
        <p:txBody>
          <a:bodyPr wrap="square" rtlCol="0">
            <a:spAutoFit/>
          </a:bodyPr>
          <a:lstStyle/>
          <a:p>
            <a:r>
              <a:rPr lang="en-US" sz="2400" b="1" dirty="0" smtClean="0">
                <a:solidFill>
                  <a:srgbClr val="000000"/>
                </a:solidFill>
              </a:rPr>
              <a:t>Creating inhomogeneous SPPs follows from complex Snell’s Law</a:t>
            </a:r>
            <a:endParaRPr lang="en-US" sz="2400" b="1" dirty="0">
              <a:solidFill>
                <a:srgbClr val="000000"/>
              </a:solidFill>
            </a:endParaRPr>
          </a:p>
        </p:txBody>
      </p:sp>
      <p:cxnSp>
        <p:nvCxnSpPr>
          <p:cNvPr id="8" name="Curved Connector 7"/>
          <p:cNvCxnSpPr>
            <a:endCxn id="12" idx="1"/>
          </p:cNvCxnSpPr>
          <p:nvPr/>
        </p:nvCxnSpPr>
        <p:spPr bwMode="auto">
          <a:xfrm rot="16200000" flipV="1">
            <a:off x="3811382" y="4752400"/>
            <a:ext cx="2061592" cy="359649"/>
          </a:xfrm>
          <a:prstGeom prst="curvedConnector4">
            <a:avLst>
              <a:gd name="adj1" fmla="val 27543"/>
              <a:gd name="adj2" fmla="val 163562"/>
            </a:avLst>
          </a:prstGeom>
          <a:noFill/>
          <a:ln w="9525" cap="flat" cmpd="sng" algn="ctr">
            <a:noFill/>
            <a:prstDash val="solid"/>
            <a:round/>
            <a:headEnd type="none" w="med" len="med"/>
            <a:tailEnd type="triangle"/>
          </a:ln>
          <a:effectLst/>
        </p:spPr>
      </p:cxnSp>
      <p:sp>
        <p:nvSpPr>
          <p:cNvPr id="14" name="Rectangle 13"/>
          <p:cNvSpPr/>
          <p:nvPr/>
        </p:nvSpPr>
        <p:spPr>
          <a:xfrm>
            <a:off x="4872778" y="4891062"/>
            <a:ext cx="4114800" cy="307777"/>
          </a:xfrm>
          <a:prstGeom prst="rect">
            <a:avLst/>
          </a:prstGeom>
        </p:spPr>
        <p:txBody>
          <a:bodyPr wrap="square">
            <a:spAutoFit/>
          </a:bodyPr>
          <a:lstStyle/>
          <a:p>
            <a:r>
              <a:rPr lang="fr-FR" sz="1400" dirty="0">
                <a:solidFill>
                  <a:srgbClr val="333333"/>
                </a:solidFill>
                <a:latin typeface="verdana" panose="020B0604030504040204" pitchFamily="34" charset="0"/>
              </a:rPr>
              <a:t>Foley </a:t>
            </a:r>
            <a:r>
              <a:rPr lang="fr-FR" sz="1400" i="1" dirty="0">
                <a:solidFill>
                  <a:srgbClr val="333333"/>
                </a:solidFill>
                <a:latin typeface="verdana" panose="020B0604030504040204" pitchFamily="34" charset="0"/>
              </a:rPr>
              <a:t>et al.</a:t>
            </a:r>
            <a:r>
              <a:rPr lang="fr-FR" sz="1400" dirty="0">
                <a:solidFill>
                  <a:srgbClr val="333333"/>
                </a:solidFill>
                <a:latin typeface="verdana" panose="020B0604030504040204" pitchFamily="34" charset="0"/>
              </a:rPr>
              <a:t>, ACS Photonics, 1, 739 (2014)</a:t>
            </a:r>
            <a:endParaRPr lang="en-US" sz="1400" dirty="0"/>
          </a:p>
        </p:txBody>
      </p:sp>
      <p:pic>
        <p:nvPicPr>
          <p:cNvPr id="15" name="Picture 14"/>
          <p:cNvPicPr>
            <a:picLocks noChangeAspect="1"/>
          </p:cNvPicPr>
          <p:nvPr/>
        </p:nvPicPr>
        <p:blipFill>
          <a:blip r:embed="rId4"/>
          <a:stretch>
            <a:fillRect/>
          </a:stretch>
        </p:blipFill>
        <p:spPr>
          <a:xfrm>
            <a:off x="152861" y="1423011"/>
            <a:ext cx="4346271" cy="2256907"/>
          </a:xfrm>
          <a:prstGeom prst="rect">
            <a:avLst/>
          </a:prstGeom>
        </p:spPr>
      </p:pic>
      <p:pic>
        <p:nvPicPr>
          <p:cNvPr id="18" name="Picture 17"/>
          <p:cNvPicPr>
            <a:picLocks noChangeAspect="1"/>
          </p:cNvPicPr>
          <p:nvPr/>
        </p:nvPicPr>
        <p:blipFill>
          <a:blip r:embed="rId5"/>
          <a:stretch>
            <a:fillRect/>
          </a:stretch>
        </p:blipFill>
        <p:spPr>
          <a:xfrm>
            <a:off x="805981" y="3200401"/>
            <a:ext cx="3831887" cy="3009018"/>
          </a:xfrm>
          <a:prstGeom prst="rect">
            <a:avLst/>
          </a:prstGeom>
        </p:spPr>
      </p:pic>
    </p:spTree>
    <p:extLst>
      <p:ext uri="{BB962C8B-B14F-4D97-AF65-F5344CB8AC3E}">
        <p14:creationId xmlns:p14="http://schemas.microsoft.com/office/powerpoint/2010/main" val="69002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3</a:t>
            </a:fld>
            <a:endParaRPr lang="en-US" dirty="0"/>
          </a:p>
        </p:txBody>
      </p:sp>
      <p:sp>
        <p:nvSpPr>
          <p:cNvPr id="9" name="Rectangle 2"/>
          <p:cNvSpPr>
            <a:spLocks noGrp="1" noChangeArrowheads="1"/>
          </p:cNvSpPr>
          <p:nvPr>
            <p:ph type="title"/>
          </p:nvPr>
        </p:nvSpPr>
        <p:spPr>
          <a:xfrm>
            <a:off x="174625" y="203200"/>
            <a:ext cx="7954963" cy="347663"/>
          </a:xfrm>
        </p:spPr>
        <p:txBody>
          <a:bodyPr/>
          <a:lstStyle/>
          <a:p>
            <a:pPr>
              <a:defRPr/>
            </a:pPr>
            <a:r>
              <a:rPr lang="en-US" dirty="0" smtClean="0"/>
              <a:t>What is an SPP? </a:t>
            </a:r>
          </a:p>
        </p:txBody>
      </p:sp>
      <p:pic>
        <p:nvPicPr>
          <p:cNvPr id="3" name="SPP_KR_702_large_Time_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521091" y="-246849"/>
            <a:ext cx="3985512" cy="7824788"/>
          </a:xfrm>
          <a:prstGeom prst="rect">
            <a:avLst/>
          </a:prstGeom>
        </p:spPr>
      </p:pic>
      <p:sp>
        <p:nvSpPr>
          <p:cNvPr id="12" name="TextBox 11"/>
          <p:cNvSpPr txBox="1"/>
          <p:nvPr/>
        </p:nvSpPr>
        <p:spPr>
          <a:xfrm>
            <a:off x="565357" y="5789482"/>
            <a:ext cx="8345906" cy="369332"/>
          </a:xfrm>
          <a:prstGeom prst="rect">
            <a:avLst/>
          </a:prstGeom>
          <a:noFill/>
        </p:spPr>
        <p:txBody>
          <a:bodyPr wrap="square" rtlCol="0">
            <a:spAutoFit/>
          </a:bodyPr>
          <a:lstStyle/>
          <a:p>
            <a:r>
              <a:rPr lang="en-US" b="1" dirty="0" smtClean="0">
                <a:solidFill>
                  <a:srgbClr val="000000"/>
                </a:solidFill>
              </a:rPr>
              <a:t>Surface Plasmon Polariton:  Light guided along a </a:t>
            </a:r>
            <a:r>
              <a:rPr lang="en-US" b="1" dirty="0" smtClean="0">
                <a:solidFill>
                  <a:srgbClr val="C00000"/>
                </a:solidFill>
              </a:rPr>
              <a:t>metal </a:t>
            </a:r>
            <a:r>
              <a:rPr lang="en-US" b="1" dirty="0" smtClean="0">
                <a:solidFill>
                  <a:srgbClr val="000000"/>
                </a:solidFill>
              </a:rPr>
              <a:t>surface </a:t>
            </a:r>
            <a:endParaRPr lang="en-US" b="1" dirty="0">
              <a:solidFill>
                <a:srgbClr val="000000"/>
              </a:solidFill>
            </a:endParaRPr>
          </a:p>
        </p:txBody>
      </p:sp>
    </p:spTree>
    <p:extLst>
      <p:ext uri="{BB962C8B-B14F-4D97-AF65-F5344CB8AC3E}">
        <p14:creationId xmlns:p14="http://schemas.microsoft.com/office/powerpoint/2010/main" val="40969804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30</a:t>
            </a:fld>
            <a:endParaRPr lang="en-US" dirty="0"/>
          </a:p>
        </p:txBody>
      </p:sp>
      <p:cxnSp>
        <p:nvCxnSpPr>
          <p:cNvPr id="7" name="Straight Arrow Connector 6"/>
          <p:cNvCxnSpPr/>
          <p:nvPr/>
        </p:nvCxnSpPr>
        <p:spPr bwMode="auto">
          <a:xfrm flipV="1">
            <a:off x="7096794" y="4191000"/>
            <a:ext cx="218406" cy="188120"/>
          </a:xfrm>
          <a:prstGeom prst="straightConnector1">
            <a:avLst/>
          </a:prstGeom>
          <a:noFill/>
          <a:ln w="9525" cap="flat" cmpd="sng" algn="ctr">
            <a:solidFill>
              <a:schemeClr val="bg1"/>
            </a:solidFill>
            <a:prstDash val="solid"/>
            <a:round/>
            <a:headEnd type="none" w="med" len="sm"/>
            <a:tailEnd type="arrow" w="sm" len="sm"/>
          </a:ln>
          <a:effectLst/>
        </p:spPr>
      </p:cxnSp>
      <p:sp>
        <p:nvSpPr>
          <p:cNvPr id="16" name="TextBox 15"/>
          <p:cNvSpPr txBox="1"/>
          <p:nvPr/>
        </p:nvSpPr>
        <p:spPr>
          <a:xfrm>
            <a:off x="7239000" y="4008061"/>
            <a:ext cx="457200" cy="276999"/>
          </a:xfrm>
          <a:prstGeom prst="rect">
            <a:avLst/>
          </a:prstGeom>
          <a:noFill/>
        </p:spPr>
        <p:txBody>
          <a:bodyPr wrap="square" rtlCol="0">
            <a:spAutoFit/>
          </a:bodyPr>
          <a:lstStyle/>
          <a:p>
            <a:r>
              <a:rPr lang="en-US" sz="1200" dirty="0" smtClean="0">
                <a:solidFill>
                  <a:schemeClr val="bg1"/>
                </a:solidFill>
                <a:latin typeface="Times New Roman" panose="02020603050405020304" pitchFamily="18" charset="0"/>
                <a:cs typeface="Times New Roman" panose="02020603050405020304" pitchFamily="18" charset="0"/>
              </a:rPr>
              <a:t>k</a:t>
            </a:r>
            <a:r>
              <a:rPr lang="en-US" sz="1200" baseline="-25000" dirty="0" smtClean="0">
                <a:solidFill>
                  <a:schemeClr val="bg1"/>
                </a:solidFill>
                <a:latin typeface="Times New Roman" panose="02020603050405020304" pitchFamily="18" charset="0"/>
                <a:cs typeface="Times New Roman" panose="02020603050405020304" pitchFamily="18" charset="0"/>
              </a:rPr>
              <a:t>2</a:t>
            </a:r>
            <a:r>
              <a:rPr lang="en-US" sz="1200" dirty="0" smtClean="0">
                <a:solidFill>
                  <a:schemeClr val="bg1"/>
                </a:solidFill>
                <a:latin typeface="Times New Roman" panose="02020603050405020304" pitchFamily="18" charset="0"/>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7442200" y="4550390"/>
            <a:ext cx="457200" cy="276999"/>
          </a:xfrm>
          <a:prstGeom prst="rect">
            <a:avLst/>
          </a:prstGeom>
          <a:noFill/>
        </p:spPr>
        <p:txBody>
          <a:bodyPr wrap="square" rtlCol="0">
            <a:spAutoFit/>
          </a:bodyPr>
          <a:lstStyle/>
          <a:p>
            <a:r>
              <a:rPr lang="en-US" sz="1200" dirty="0" smtClean="0">
                <a:solidFill>
                  <a:schemeClr val="bg1"/>
                </a:solidFill>
                <a:latin typeface="Times New Roman" panose="02020603050405020304" pitchFamily="18" charset="0"/>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1" name="Title 1"/>
          <p:cNvSpPr>
            <a:spLocks noGrp="1"/>
          </p:cNvSpPr>
          <p:nvPr>
            <p:ph type="title"/>
          </p:nvPr>
        </p:nvSpPr>
        <p:spPr>
          <a:xfrm>
            <a:off x="457200" y="152400"/>
            <a:ext cx="8229600" cy="838200"/>
          </a:xfrm>
        </p:spPr>
        <p:txBody>
          <a:bodyPr/>
          <a:lstStyle/>
          <a:p>
            <a:r>
              <a:rPr lang="en-US" sz="2800" dirty="0" smtClean="0"/>
              <a:t>Generalization of Snell’s law for SPPs?</a:t>
            </a:r>
            <a:endParaRPr lang="en-US" dirty="0"/>
          </a:p>
        </p:txBody>
      </p:sp>
      <p:cxnSp>
        <p:nvCxnSpPr>
          <p:cNvPr id="8" name="Curved Connector 7"/>
          <p:cNvCxnSpPr/>
          <p:nvPr/>
        </p:nvCxnSpPr>
        <p:spPr bwMode="auto">
          <a:xfrm rot="10800000" flipH="1">
            <a:off x="4572000" y="4076731"/>
            <a:ext cx="52352" cy="2035018"/>
          </a:xfrm>
          <a:prstGeom prst="curvedConnector3">
            <a:avLst>
              <a:gd name="adj1" fmla="val -436660"/>
            </a:avLst>
          </a:prstGeom>
          <a:noFill/>
          <a:ln w="9525" cap="flat" cmpd="sng" algn="ctr">
            <a:noFill/>
            <a:prstDash val="solid"/>
            <a:round/>
            <a:headEnd type="none" w="med" len="med"/>
            <a:tailEnd type="triangle"/>
          </a:ln>
          <a:effectLst/>
        </p:spPr>
      </p:cxnSp>
      <p:sp>
        <p:nvSpPr>
          <p:cNvPr id="19" name="Rectangle 18"/>
          <p:cNvSpPr/>
          <p:nvPr/>
        </p:nvSpPr>
        <p:spPr>
          <a:xfrm>
            <a:off x="968143" y="5676239"/>
            <a:ext cx="4114800" cy="307777"/>
          </a:xfrm>
          <a:prstGeom prst="rect">
            <a:avLst/>
          </a:prstGeom>
        </p:spPr>
        <p:txBody>
          <a:bodyPr wrap="square">
            <a:spAutoFit/>
          </a:bodyPr>
          <a:lstStyle/>
          <a:p>
            <a:r>
              <a:rPr lang="fr-FR" sz="1400" dirty="0">
                <a:solidFill>
                  <a:srgbClr val="333333"/>
                </a:solidFill>
                <a:latin typeface="verdana" panose="020B0604030504040204" pitchFamily="34" charset="0"/>
              </a:rPr>
              <a:t>Foley </a:t>
            </a:r>
            <a:r>
              <a:rPr lang="fr-FR" sz="1400" i="1" dirty="0">
                <a:solidFill>
                  <a:srgbClr val="333333"/>
                </a:solidFill>
                <a:latin typeface="verdana" panose="020B0604030504040204" pitchFamily="34" charset="0"/>
              </a:rPr>
              <a:t>et al.</a:t>
            </a:r>
            <a:r>
              <a:rPr lang="fr-FR" sz="1400" dirty="0">
                <a:solidFill>
                  <a:srgbClr val="333333"/>
                </a:solidFill>
                <a:latin typeface="verdana" panose="020B0604030504040204" pitchFamily="34" charset="0"/>
              </a:rPr>
              <a:t>, ACS Photonics, 1, 739 (2014)</a:t>
            </a:r>
            <a:endParaRPr lang="en-US" sz="1400" dirty="0"/>
          </a:p>
        </p:txBody>
      </p:sp>
      <p:sp>
        <p:nvSpPr>
          <p:cNvPr id="20" name="TextBox 19"/>
          <p:cNvSpPr txBox="1"/>
          <p:nvPr/>
        </p:nvSpPr>
        <p:spPr>
          <a:xfrm>
            <a:off x="621506" y="836917"/>
            <a:ext cx="8373269" cy="461665"/>
          </a:xfrm>
          <a:prstGeom prst="rect">
            <a:avLst/>
          </a:prstGeom>
          <a:noFill/>
        </p:spPr>
        <p:txBody>
          <a:bodyPr wrap="square" rtlCol="0">
            <a:spAutoFit/>
          </a:bodyPr>
          <a:lstStyle/>
          <a:p>
            <a:r>
              <a:rPr lang="en-US" sz="2400" b="1" dirty="0" smtClean="0">
                <a:solidFill>
                  <a:srgbClr val="000000"/>
                </a:solidFill>
              </a:rPr>
              <a:t>Properties of the ISPP depend on properties of BOTH surfaces</a:t>
            </a:r>
            <a:endParaRPr lang="en-US" sz="2400" b="1" dirty="0">
              <a:solidFill>
                <a:srgbClr val="000000"/>
              </a:solidFill>
            </a:endParaRPr>
          </a:p>
        </p:txBody>
      </p:sp>
      <mc:AlternateContent xmlns:mc="http://schemas.openxmlformats.org/markup-compatibility/2006" xmlns:a14="http://schemas.microsoft.com/office/drawing/2010/main">
        <mc:Choice Requires="a14">
          <p:sp>
            <p:nvSpPr>
              <p:cNvPr id="2" name="TextBox 1"/>
              <p:cNvSpPr txBox="1"/>
              <p:nvPr/>
            </p:nvSpPr>
            <p:spPr>
              <a:xfrm>
                <a:off x="657225" y="1783381"/>
                <a:ext cx="7414017" cy="561436"/>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solidFill>
                                <a:srgbClr val="000000"/>
                              </a:solidFill>
                              <a:latin typeface="Cambria Math" charset="0"/>
                            </a:rPr>
                          </m:ctrlPr>
                        </m:sSubSupPr>
                        <m:e>
                          <m:r>
                            <a:rPr lang="en-US" sz="3600" b="0" i="1" smtClean="0">
                              <a:solidFill>
                                <a:srgbClr val="000000"/>
                              </a:solidFill>
                              <a:latin typeface="Cambria Math" panose="02040503050406030204" pitchFamily="18" charset="0"/>
                            </a:rPr>
                            <m:t>𝑁</m:t>
                          </m:r>
                        </m:e>
                        <m:sub>
                          <m:r>
                            <a:rPr lang="en-US" sz="3600" b="0" i="1" smtClean="0">
                              <a:solidFill>
                                <a:srgbClr val="000000"/>
                              </a:solidFill>
                              <a:latin typeface="Cambria Math" panose="02040503050406030204" pitchFamily="18" charset="0"/>
                            </a:rPr>
                            <m:t>2</m:t>
                          </m:r>
                        </m:sub>
                        <m:sup>
                          <m:r>
                            <a:rPr lang="en-US" sz="3600" b="0" i="1" smtClean="0">
                              <a:solidFill>
                                <a:srgbClr val="000000"/>
                              </a:solidFill>
                              <a:latin typeface="Cambria Math" panose="02040503050406030204" pitchFamily="18" charset="0"/>
                            </a:rPr>
                            <m:t>2</m:t>
                          </m:r>
                        </m:sup>
                      </m:sSubSup>
                      <m:r>
                        <a:rPr lang="en-US" sz="3600" b="0" i="1" smtClean="0">
                          <a:solidFill>
                            <a:srgbClr val="000000"/>
                          </a:solidFill>
                          <a:latin typeface="Cambria Math" panose="02040503050406030204" pitchFamily="18" charset="0"/>
                        </a:rPr>
                        <m:t>≈</m:t>
                      </m:r>
                      <m:sSubSup>
                        <m:sSubSupPr>
                          <m:ctrlPr>
                            <a:rPr lang="en-US" sz="3600" b="0" i="1" smtClean="0">
                              <a:solidFill>
                                <a:srgbClr val="000000"/>
                              </a:solidFill>
                              <a:latin typeface="Cambria Math" charset="0"/>
                            </a:rPr>
                          </m:ctrlPr>
                        </m:sSubSupPr>
                        <m:e>
                          <m:r>
                            <a:rPr lang="en-US" sz="3600" b="0" i="1" smtClean="0">
                              <a:solidFill>
                                <a:srgbClr val="000000"/>
                              </a:solidFill>
                              <a:latin typeface="Cambria Math" panose="02040503050406030204" pitchFamily="18" charset="0"/>
                            </a:rPr>
                            <m:t>𝜂</m:t>
                          </m:r>
                        </m:e>
                        <m:sub>
                          <m:r>
                            <a:rPr lang="en-US" sz="3600" b="0" i="1" smtClean="0">
                              <a:solidFill>
                                <a:srgbClr val="000000"/>
                              </a:solidFill>
                              <a:latin typeface="Cambria Math" panose="02040503050406030204" pitchFamily="18" charset="0"/>
                            </a:rPr>
                            <m:t>2</m:t>
                          </m:r>
                        </m:sub>
                        <m:sup>
                          <m:r>
                            <a:rPr lang="en-US" sz="3600" b="0" i="1" smtClean="0">
                              <a:solidFill>
                                <a:srgbClr val="000000"/>
                              </a:solidFill>
                              <a:latin typeface="Cambria Math" panose="02040503050406030204" pitchFamily="18" charset="0"/>
                            </a:rPr>
                            <m:t>2</m:t>
                          </m:r>
                        </m:sup>
                      </m:sSubSup>
                      <m:r>
                        <a:rPr lang="en-US" sz="3600" b="0" i="1" smtClean="0">
                          <a:solidFill>
                            <a:srgbClr val="000000"/>
                          </a:solidFill>
                          <a:latin typeface="Cambria Math" panose="02040503050406030204" pitchFamily="18" charset="0"/>
                        </a:rPr>
                        <m:t>+</m:t>
                      </m:r>
                      <m:sSub>
                        <m:sSubPr>
                          <m:ctrlPr>
                            <a:rPr lang="en-US" sz="3600" b="0" i="1" smtClean="0">
                              <a:solidFill>
                                <a:srgbClr val="000000"/>
                              </a:solidFill>
                              <a:latin typeface="Cambria Math" charset="0"/>
                            </a:rPr>
                          </m:ctrlPr>
                        </m:sSubPr>
                        <m:e>
                          <m:r>
                            <a:rPr lang="en-US" sz="3600" b="0" i="1" smtClean="0">
                              <a:solidFill>
                                <a:srgbClr val="000000"/>
                              </a:solidFill>
                              <a:latin typeface="Cambria Math" panose="02040503050406030204" pitchFamily="18" charset="0"/>
                            </a:rPr>
                            <m:t>𝜅</m:t>
                          </m:r>
                        </m:e>
                        <m:sub>
                          <m:r>
                            <a:rPr lang="en-US" sz="3600" b="0" i="1" smtClean="0">
                              <a:solidFill>
                                <a:srgbClr val="000000"/>
                              </a:solidFill>
                              <a:latin typeface="Cambria Math" panose="02040503050406030204" pitchFamily="18" charset="0"/>
                            </a:rPr>
                            <m:t>1</m:t>
                          </m:r>
                        </m:sub>
                      </m:sSub>
                      <m:func>
                        <m:funcPr>
                          <m:ctrlPr>
                            <a:rPr lang="en-US" sz="3600" b="0" i="1" smtClean="0">
                              <a:solidFill>
                                <a:srgbClr val="000000"/>
                              </a:solidFill>
                              <a:latin typeface="Cambria Math" charset="0"/>
                            </a:rPr>
                          </m:ctrlPr>
                        </m:funcPr>
                        <m:fName>
                          <m:r>
                            <m:rPr>
                              <m:sty m:val="p"/>
                            </m:rPr>
                            <a:rPr lang="en-US" sz="3600" b="0" i="0" smtClean="0">
                              <a:solidFill>
                                <a:srgbClr val="000000"/>
                              </a:solidFill>
                              <a:latin typeface="Cambria Math" panose="02040503050406030204" pitchFamily="18" charset="0"/>
                            </a:rPr>
                            <m:t>sin</m:t>
                          </m:r>
                        </m:fName>
                        <m:e>
                          <m:d>
                            <m:dPr>
                              <m:ctrlPr>
                                <a:rPr lang="en-US" sz="3600" b="0" i="1" smtClean="0">
                                  <a:solidFill>
                                    <a:srgbClr val="000000"/>
                                  </a:solidFill>
                                  <a:latin typeface="Cambria Math" charset="0"/>
                                </a:rPr>
                              </m:ctrlPr>
                            </m:dPr>
                            <m:e>
                              <m:sSub>
                                <m:sSubPr>
                                  <m:ctrlPr>
                                    <a:rPr lang="en-US" sz="3600" b="0" i="1" smtClean="0">
                                      <a:solidFill>
                                        <a:srgbClr val="000000"/>
                                      </a:solidFill>
                                      <a:latin typeface="Cambria Math" charset="0"/>
                                    </a:rPr>
                                  </m:ctrlPr>
                                </m:sSubPr>
                                <m:e>
                                  <m:r>
                                    <a:rPr lang="en-US" sz="3600" b="0" i="1" smtClean="0">
                                      <a:solidFill>
                                        <a:srgbClr val="000000"/>
                                      </a:solidFill>
                                      <a:latin typeface="Cambria Math" panose="02040503050406030204" pitchFamily="18" charset="0"/>
                                    </a:rPr>
                                    <m:t>𝜃</m:t>
                                  </m:r>
                                </m:e>
                                <m:sub>
                                  <m:r>
                                    <a:rPr lang="en-US" sz="3600" b="0" i="1" smtClean="0">
                                      <a:solidFill>
                                        <a:srgbClr val="000000"/>
                                      </a:solidFill>
                                      <a:latin typeface="Cambria Math" panose="02040503050406030204" pitchFamily="18" charset="0"/>
                                    </a:rPr>
                                    <m:t>1</m:t>
                                  </m:r>
                                </m:sub>
                              </m:sSub>
                            </m:e>
                          </m:d>
                        </m:e>
                      </m:func>
                      <m:r>
                        <a:rPr lang="en-US" sz="3600" b="0" i="1" smtClean="0">
                          <a:solidFill>
                            <a:srgbClr val="000000"/>
                          </a:solidFill>
                          <a:latin typeface="Cambria Math" panose="02040503050406030204" pitchFamily="18" charset="0"/>
                        </a:rPr>
                        <m:t>−2</m:t>
                      </m:r>
                      <m:sSub>
                        <m:sSubPr>
                          <m:ctrlPr>
                            <a:rPr lang="en-US" sz="3600" b="0" i="1" smtClean="0">
                              <a:solidFill>
                                <a:srgbClr val="000000"/>
                              </a:solidFill>
                              <a:latin typeface="Cambria Math" charset="0"/>
                            </a:rPr>
                          </m:ctrlPr>
                        </m:sSubPr>
                        <m:e>
                          <m:r>
                            <a:rPr lang="en-US" sz="3600" b="0" i="1" smtClean="0">
                              <a:solidFill>
                                <a:srgbClr val="000000"/>
                              </a:solidFill>
                              <a:latin typeface="Cambria Math" panose="02040503050406030204" pitchFamily="18" charset="0"/>
                            </a:rPr>
                            <m:t>𝜂</m:t>
                          </m:r>
                        </m:e>
                        <m:sub>
                          <m:r>
                            <a:rPr lang="en-US" sz="3600" b="0" i="1" smtClean="0">
                              <a:solidFill>
                                <a:srgbClr val="000000"/>
                              </a:solidFill>
                              <a:latin typeface="Cambria Math" panose="02040503050406030204" pitchFamily="18" charset="0"/>
                            </a:rPr>
                            <m:t>1</m:t>
                          </m:r>
                        </m:sub>
                      </m:sSub>
                      <m:func>
                        <m:funcPr>
                          <m:ctrlPr>
                            <a:rPr lang="en-US" sz="3600" b="0" i="1" smtClean="0">
                              <a:solidFill>
                                <a:srgbClr val="000000"/>
                              </a:solidFill>
                              <a:latin typeface="Cambria Math" charset="0"/>
                            </a:rPr>
                          </m:ctrlPr>
                        </m:funcPr>
                        <m:fName>
                          <m:r>
                            <m:rPr>
                              <m:sty m:val="p"/>
                            </m:rPr>
                            <a:rPr lang="en-US" sz="3600" b="0" i="0" smtClean="0">
                              <a:solidFill>
                                <a:srgbClr val="000000"/>
                              </a:solidFill>
                              <a:latin typeface="Cambria Math" panose="02040503050406030204" pitchFamily="18" charset="0"/>
                            </a:rPr>
                            <m:t>sin</m:t>
                          </m:r>
                        </m:fName>
                        <m:e>
                          <m:d>
                            <m:dPr>
                              <m:ctrlPr>
                                <a:rPr lang="en-US" sz="3600" b="0" i="1" smtClean="0">
                                  <a:solidFill>
                                    <a:srgbClr val="000000"/>
                                  </a:solidFill>
                                  <a:latin typeface="Cambria Math" charset="0"/>
                                </a:rPr>
                              </m:ctrlPr>
                            </m:dPr>
                            <m:e>
                              <m:sSub>
                                <m:sSubPr>
                                  <m:ctrlPr>
                                    <a:rPr lang="en-US" sz="3600" b="0" i="1" smtClean="0">
                                      <a:solidFill>
                                        <a:srgbClr val="000000"/>
                                      </a:solidFill>
                                      <a:latin typeface="Cambria Math" charset="0"/>
                                    </a:rPr>
                                  </m:ctrlPr>
                                </m:sSubPr>
                                <m:e>
                                  <m:r>
                                    <a:rPr lang="en-US" sz="3600" b="0" i="1" smtClean="0">
                                      <a:solidFill>
                                        <a:srgbClr val="000000"/>
                                      </a:solidFill>
                                      <a:latin typeface="Cambria Math" panose="02040503050406030204" pitchFamily="18" charset="0"/>
                                    </a:rPr>
                                    <m:t>𝜃</m:t>
                                  </m:r>
                                </m:e>
                                <m:sub>
                                  <m:r>
                                    <a:rPr lang="en-US" sz="3600" b="0" i="1" smtClean="0">
                                      <a:solidFill>
                                        <a:srgbClr val="000000"/>
                                      </a:solidFill>
                                      <a:latin typeface="Cambria Math" panose="02040503050406030204" pitchFamily="18" charset="0"/>
                                    </a:rPr>
                                    <m:t>1</m:t>
                                  </m:r>
                                </m:sub>
                              </m:sSub>
                            </m:e>
                          </m:d>
                        </m:e>
                      </m:func>
                      <m:r>
                        <a:rPr lang="en-US" sz="3600" b="0" i="1" smtClean="0">
                          <a:solidFill>
                            <a:srgbClr val="000000"/>
                          </a:solidFill>
                          <a:latin typeface="Cambria Math" panose="02040503050406030204" pitchFamily="18" charset="0"/>
                        </a:rPr>
                        <m:t>…</m:t>
                      </m:r>
                    </m:oMath>
                  </m:oMathPara>
                </a14:m>
                <a:endParaRPr lang="en-US" sz="3600" dirty="0">
                  <a:solidFill>
                    <a:srgbClr val="0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57225" y="1783381"/>
                <a:ext cx="7414017" cy="561436"/>
              </a:xfrm>
              <a:prstGeom prst="rect">
                <a:avLst/>
              </a:prstGeom>
              <a:blipFill rotWithShape="0">
                <a:blip r:embed="rId3"/>
                <a:stretch>
                  <a:fillRect/>
                </a:stretch>
              </a:blipFill>
              <a:ln w="38100">
                <a:solidFill>
                  <a:srgbClr val="C00000"/>
                </a:solidFill>
              </a:ln>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126410" y="2589142"/>
            <a:ext cx="3940768" cy="3127087"/>
          </a:xfrm>
          <a:prstGeom prst="rect">
            <a:avLst/>
          </a:prstGeom>
        </p:spPr>
      </p:pic>
      <p:pic>
        <p:nvPicPr>
          <p:cNvPr id="6" name="Picture 5"/>
          <p:cNvPicPr>
            <a:picLocks noChangeAspect="1"/>
          </p:cNvPicPr>
          <p:nvPr/>
        </p:nvPicPr>
        <p:blipFill>
          <a:blip r:embed="rId5"/>
          <a:stretch>
            <a:fillRect/>
          </a:stretch>
        </p:blipFill>
        <p:spPr>
          <a:xfrm>
            <a:off x="21350" y="3060448"/>
            <a:ext cx="5007850" cy="2600448"/>
          </a:xfrm>
          <a:prstGeom prst="rect">
            <a:avLst/>
          </a:prstGeom>
        </p:spPr>
      </p:pic>
    </p:spTree>
    <p:extLst>
      <p:ext uri="{BB962C8B-B14F-4D97-AF65-F5344CB8AC3E}">
        <p14:creationId xmlns:p14="http://schemas.microsoft.com/office/powerpoint/2010/main" val="2051710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468" y="914400"/>
            <a:ext cx="5226139" cy="343416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rot="2028063">
                <a:off x="4395103" y="2315256"/>
                <a:ext cx="2710979" cy="461665"/>
              </a:xfrm>
              <a:prstGeom prst="rect">
                <a:avLst/>
              </a:prstGeom>
              <a:noFill/>
            </p:spPr>
            <p:txBody>
              <a:bodyPr wrap="square" rtlCol="0">
                <a:spAutoFit/>
              </a:bodyPr>
              <a:lstStyle/>
              <a:p>
                <a:r>
                  <a:rPr lang="en-US" sz="2400" b="0" dirty="0" smtClean="0">
                    <a:solidFill>
                      <a:srgbClr val="000000"/>
                    </a:solidFill>
                  </a:rPr>
                  <a:t>  </a:t>
                </a:r>
                <a:endParaRPr lang="en-US" sz="2400" b="1" dirty="0" smtClean="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rot="2028063">
                <a:off x="4395103" y="2315256"/>
                <a:ext cx="2710979" cy="461665"/>
              </a:xfrm>
              <a:prstGeom prst="rect">
                <a:avLst/>
              </a:prstGeom>
              <a:blipFill rotWithShape="1">
                <a:blip r:embed="rId6"/>
                <a:stretch>
                  <a:fillRect/>
                </a:stretch>
              </a:blipFill>
            </p:spPr>
            <p:txBody>
              <a:bodyPr/>
              <a:lstStyle/>
              <a:p>
                <a:r>
                  <a:rPr lang="en-US">
                    <a:noFill/>
                  </a:rPr>
                  <a:t> </a:t>
                </a:r>
              </a:p>
            </p:txBody>
          </p:sp>
        </mc:Fallback>
      </mc:AlternateContent>
      <p:sp>
        <p:nvSpPr>
          <p:cNvPr id="10" name="Content Placeholder 2"/>
          <p:cNvSpPr>
            <a:spLocks noGrp="1"/>
          </p:cNvSpPr>
          <p:nvPr>
            <p:ph idx="1"/>
          </p:nvPr>
        </p:nvSpPr>
        <p:spPr>
          <a:xfrm>
            <a:off x="24650" y="845799"/>
            <a:ext cx="5827259" cy="762000"/>
          </a:xfrm>
        </p:spPr>
        <p:txBody>
          <a:bodyPr/>
          <a:lstStyle/>
          <a:p>
            <a:pPr marL="0" indent="0">
              <a:buNone/>
            </a:pPr>
            <a:r>
              <a:rPr lang="en-US" sz="2800" b="1" dirty="0" smtClean="0">
                <a:solidFill>
                  <a:srgbClr val="000000"/>
                </a:solidFill>
              </a:rPr>
              <a:t>SPPs propagation and attenuation related to effective indices</a:t>
            </a:r>
          </a:p>
          <a:p>
            <a:pPr marL="0" indent="0">
              <a:buNone/>
            </a:pPr>
            <a:endParaRPr lang="en-US" sz="2800" dirty="0">
              <a:solidFill>
                <a:srgbClr val="000000"/>
              </a:solidFill>
            </a:endParaRPr>
          </a:p>
          <a:p>
            <a:pPr marL="0" indent="0">
              <a:buNone/>
            </a:pPr>
            <a:endParaRPr lang="en-US" sz="2800" dirty="0" smtClean="0">
              <a:solidFill>
                <a:srgbClr val="000000"/>
              </a:solidFill>
            </a:endParaRPr>
          </a:p>
        </p:txBody>
      </p:sp>
      <mc:AlternateContent xmlns:mc="http://schemas.openxmlformats.org/markup-compatibility/2006" xmlns:a14="http://schemas.microsoft.com/office/drawing/2010/main">
        <mc:Choice Requires="a14">
          <p:sp>
            <p:nvSpPr>
              <p:cNvPr id="3" name="TextBox 2"/>
              <p:cNvSpPr txBox="1"/>
              <p:nvPr/>
            </p:nvSpPr>
            <p:spPr>
              <a:xfrm>
                <a:off x="1072428" y="2338693"/>
                <a:ext cx="1972591" cy="756361"/>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𝝀</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m:t>
                      </m:r>
                      <m:f>
                        <m:fPr>
                          <m:ctrlPr>
                            <a:rPr lang="en-US" sz="2400" b="1" i="1" smtClean="0">
                              <a:solidFill>
                                <a:srgbClr val="000000"/>
                              </a:solidFill>
                              <a:latin typeface="Cambria Math" charset="0"/>
                            </a:rPr>
                          </m:ctrlPr>
                        </m:fPr>
                        <m:num>
                          <m:r>
                            <a:rPr lang="en-US" sz="2400" b="1" i="1" smtClean="0">
                              <a:solidFill>
                                <a:srgbClr val="000000"/>
                              </a:solidFill>
                              <a:latin typeface="Cambria Math" panose="02040503050406030204" pitchFamily="18" charset="0"/>
                            </a:rPr>
                            <m:t>𝟐</m:t>
                          </m:r>
                          <m:r>
                            <a:rPr lang="en-US" sz="2400" b="1" i="1" smtClean="0">
                              <a:solidFill>
                                <a:srgbClr val="000000"/>
                              </a:solidFill>
                              <a:latin typeface="Cambria Math" panose="02040503050406030204" pitchFamily="18" charset="0"/>
                            </a:rPr>
                            <m:t>𝝅</m:t>
                          </m:r>
                          <m:r>
                            <a:rPr lang="en-US" sz="2400" b="1" i="1" smtClean="0">
                              <a:solidFill>
                                <a:srgbClr val="000000"/>
                              </a:solidFill>
                              <a:latin typeface="Cambria Math" panose="02040503050406030204" pitchFamily="18" charset="0"/>
                            </a:rPr>
                            <m:t>𝒄</m:t>
                          </m:r>
                        </m:num>
                        <m:den>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𝜼</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𝝎</m:t>
                          </m:r>
                        </m:den>
                      </m:f>
                    </m:oMath>
                  </m:oMathPara>
                </a14:m>
                <a:endParaRPr lang="en-US" sz="2400" b="1" dirty="0">
                  <a:solidFill>
                    <a:srgbClr val="0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72428" y="2338693"/>
                <a:ext cx="1972591" cy="756361"/>
              </a:xfrm>
              <a:prstGeom prst="rect">
                <a:avLst/>
              </a:prstGeom>
              <a:blipFill rotWithShape="0">
                <a:blip r:embed="rId7"/>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915723" y="3790769"/>
                <a:ext cx="2286000" cy="700000"/>
              </a:xfrm>
              <a:prstGeom prst="rect">
                <a:avLst/>
              </a:prstGeom>
              <a:noFill/>
              <a:ln w="38100">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𝑳</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m:t>
                      </m:r>
                      <m:f>
                        <m:fPr>
                          <m:ctrlPr>
                            <a:rPr lang="en-US" sz="2400" b="1" i="1" smtClean="0">
                              <a:solidFill>
                                <a:srgbClr val="000000"/>
                              </a:solidFill>
                              <a:latin typeface="Cambria Math" charset="0"/>
                            </a:rPr>
                          </m:ctrlPr>
                        </m:fPr>
                        <m:num>
                          <m:r>
                            <a:rPr lang="en-US" sz="2400" b="1" i="1" smtClean="0">
                              <a:solidFill>
                                <a:srgbClr val="000000"/>
                              </a:solidFill>
                              <a:latin typeface="Cambria Math" panose="02040503050406030204" pitchFamily="18" charset="0"/>
                            </a:rPr>
                            <m:t>𝒄</m:t>
                          </m:r>
                        </m:num>
                        <m:den>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𝟐</m:t>
                              </m:r>
                              <m:r>
                                <a:rPr lang="en-US" sz="2400" b="1" i="1" smtClean="0">
                                  <a:solidFill>
                                    <a:srgbClr val="000000"/>
                                  </a:solidFill>
                                  <a:latin typeface="Cambria Math" panose="02040503050406030204" pitchFamily="18" charset="0"/>
                                </a:rPr>
                                <m:t> </m:t>
                              </m:r>
                              <m:r>
                                <a:rPr lang="en-US" sz="2400" b="1" i="1" smtClean="0">
                                  <a:solidFill>
                                    <a:srgbClr val="000000"/>
                                  </a:solidFill>
                                  <a:latin typeface="Cambria Math" panose="02040503050406030204" pitchFamily="18" charset="0"/>
                                </a:rPr>
                                <m:t>𝜿</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𝝎</m:t>
                          </m:r>
                        </m:den>
                      </m:f>
                    </m:oMath>
                  </m:oMathPara>
                </a14:m>
                <a:endParaRPr lang="en-US" sz="2400" b="1"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915723" y="3790769"/>
                <a:ext cx="2286000" cy="700000"/>
              </a:xfrm>
              <a:prstGeom prst="rect">
                <a:avLst/>
              </a:prstGeom>
              <a:blipFill rotWithShape="0">
                <a:blip r:embed="rId8"/>
                <a:stretch>
                  <a:fillRect/>
                </a:stretch>
              </a:blipFill>
              <a:ln w="38100">
                <a:solidFill>
                  <a:srgbClr val="C00000"/>
                </a:solidFill>
              </a:ln>
            </p:spPr>
            <p:txBody>
              <a:bodyPr/>
              <a:lstStyle/>
              <a:p>
                <a:r>
                  <a:rPr lang="en-US">
                    <a:noFill/>
                  </a:rPr>
                  <a:t> </a:t>
                </a:r>
              </a:p>
            </p:txBody>
          </p:sp>
        </mc:Fallback>
      </mc:AlternateContent>
      <p:sp>
        <p:nvSpPr>
          <p:cNvPr id="2" name="Title 1"/>
          <p:cNvSpPr>
            <a:spLocks noGrp="1"/>
          </p:cNvSpPr>
          <p:nvPr>
            <p:ph type="title"/>
          </p:nvPr>
        </p:nvSpPr>
        <p:spPr>
          <a:xfrm>
            <a:off x="76200" y="46369"/>
            <a:ext cx="5436280" cy="605534"/>
          </a:xfrm>
        </p:spPr>
        <p:txBody>
          <a:bodyPr/>
          <a:lstStyle/>
          <a:p>
            <a:r>
              <a:rPr lang="en-US" dirty="0" smtClean="0"/>
              <a:t>Light confined to Two Dimensions</a:t>
            </a:r>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298980" y="5237570"/>
                <a:ext cx="3519488" cy="43088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charset="0"/>
                            </a:rPr>
                          </m:ctrlPr>
                        </m:sSubPr>
                        <m:e>
                          <m:acc>
                            <m:accPr>
                              <m:chr m:val="̃"/>
                              <m:ctrlPr>
                                <a:rPr lang="en-US" sz="2800" b="1" i="1" smtClean="0">
                                  <a:solidFill>
                                    <a:srgbClr val="000000"/>
                                  </a:solidFill>
                                  <a:latin typeface="Cambria Math" charset="0"/>
                                </a:rPr>
                              </m:ctrlPr>
                            </m:accPr>
                            <m:e>
                              <m:r>
                                <a:rPr lang="en-US" sz="2800" b="1" i="1" smtClean="0">
                                  <a:solidFill>
                                    <a:srgbClr val="000000"/>
                                  </a:solidFill>
                                  <a:latin typeface="Cambria Math" panose="02040503050406030204" pitchFamily="18" charset="0"/>
                                </a:rPr>
                                <m:t>𝜼</m:t>
                              </m:r>
                            </m:e>
                          </m:acc>
                        </m:e>
                        <m:sub>
                          <m:r>
                            <a:rPr lang="en-US" sz="2800" b="1" i="1" smtClean="0">
                              <a:solidFill>
                                <a:srgbClr val="000000"/>
                              </a:solidFill>
                              <a:latin typeface="Cambria Math" panose="02040503050406030204" pitchFamily="18" charset="0"/>
                            </a:rPr>
                            <m:t>𝑺𝑷𝑷</m:t>
                          </m:r>
                        </m:sub>
                      </m:sSub>
                      <m:r>
                        <a:rPr lang="en-US" sz="2800" b="1" i="1" smtClean="0">
                          <a:solidFill>
                            <a:srgbClr val="000000"/>
                          </a:solidFill>
                          <a:latin typeface="Cambria Math" panose="02040503050406030204" pitchFamily="18" charset="0"/>
                        </a:rPr>
                        <m:t>=</m:t>
                      </m:r>
                      <m:sSub>
                        <m:sSubPr>
                          <m:ctrlPr>
                            <a:rPr lang="en-US" sz="2800" b="1" i="1" smtClean="0">
                              <a:solidFill>
                                <a:srgbClr val="000000"/>
                              </a:solidFill>
                              <a:latin typeface="Cambria Math" charset="0"/>
                            </a:rPr>
                          </m:ctrlPr>
                        </m:sSubPr>
                        <m:e>
                          <m:r>
                            <a:rPr lang="en-US" sz="2800" b="1" i="1" smtClean="0">
                              <a:solidFill>
                                <a:srgbClr val="000000"/>
                              </a:solidFill>
                              <a:latin typeface="Cambria Math" panose="02040503050406030204" pitchFamily="18" charset="0"/>
                            </a:rPr>
                            <m:t>𝜼</m:t>
                          </m:r>
                        </m:e>
                        <m:sub>
                          <m:r>
                            <a:rPr lang="en-US" sz="2800" b="1" i="1" smtClean="0">
                              <a:solidFill>
                                <a:srgbClr val="000000"/>
                              </a:solidFill>
                              <a:latin typeface="Cambria Math" panose="02040503050406030204" pitchFamily="18" charset="0"/>
                            </a:rPr>
                            <m:t>𝑺𝑷𝑷</m:t>
                          </m:r>
                        </m:sub>
                      </m:sSub>
                      <m:r>
                        <a:rPr lang="en-US" sz="2800" b="1" i="1" smtClean="0">
                          <a:solidFill>
                            <a:srgbClr val="000000"/>
                          </a:solidFill>
                          <a:latin typeface="Cambria Math" panose="02040503050406030204" pitchFamily="18" charset="0"/>
                        </a:rPr>
                        <m:t>+</m:t>
                      </m:r>
                      <m:r>
                        <a:rPr lang="en-US" sz="2800" b="1" i="1" smtClean="0">
                          <a:solidFill>
                            <a:srgbClr val="000000"/>
                          </a:solidFill>
                          <a:latin typeface="Cambria Math" panose="02040503050406030204" pitchFamily="18" charset="0"/>
                        </a:rPr>
                        <m:t>𝒊</m:t>
                      </m:r>
                      <m:r>
                        <a:rPr lang="en-US" sz="2800" b="1" i="1" smtClean="0">
                          <a:solidFill>
                            <a:srgbClr val="000000"/>
                          </a:solidFill>
                          <a:latin typeface="Cambria Math" panose="02040503050406030204" pitchFamily="18" charset="0"/>
                        </a:rPr>
                        <m:t> </m:t>
                      </m:r>
                      <m:sSub>
                        <m:sSubPr>
                          <m:ctrlPr>
                            <a:rPr lang="en-US" sz="2800" b="1" i="1" smtClean="0">
                              <a:solidFill>
                                <a:srgbClr val="000000"/>
                              </a:solidFill>
                              <a:latin typeface="Cambria Math" charset="0"/>
                            </a:rPr>
                          </m:ctrlPr>
                        </m:sSubPr>
                        <m:e>
                          <m:r>
                            <a:rPr lang="en-US" sz="2800" b="1" i="1" smtClean="0">
                              <a:solidFill>
                                <a:srgbClr val="000000"/>
                              </a:solidFill>
                              <a:latin typeface="Cambria Math" panose="02040503050406030204" pitchFamily="18" charset="0"/>
                            </a:rPr>
                            <m:t>𝜿</m:t>
                          </m:r>
                        </m:e>
                        <m:sub>
                          <m:r>
                            <a:rPr lang="en-US" sz="2800" b="1" i="1" smtClean="0">
                              <a:solidFill>
                                <a:srgbClr val="000000"/>
                              </a:solidFill>
                              <a:latin typeface="Cambria Math" panose="02040503050406030204" pitchFamily="18" charset="0"/>
                            </a:rPr>
                            <m:t>𝑺𝑷𝑷</m:t>
                          </m:r>
                        </m:sub>
                      </m:sSub>
                    </m:oMath>
                  </m:oMathPara>
                </a14:m>
                <a:endParaRPr lang="en-US" sz="2800" b="1" dirty="0">
                  <a:solidFill>
                    <a:srgbClr val="0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98980" y="5237570"/>
                <a:ext cx="3519488" cy="430887"/>
              </a:xfrm>
              <a:prstGeom prst="rect">
                <a:avLst/>
              </a:prstGeom>
              <a:blipFill rotWithShape="0">
                <a:blip r:embed="rId9"/>
                <a:stretch>
                  <a:fillRect/>
                </a:stretch>
              </a:blipFill>
              <a:ln w="38100">
                <a:noFill/>
              </a:ln>
            </p:spPr>
            <p:txBody>
              <a:bodyPr/>
              <a:lstStyle/>
              <a:p>
                <a:r>
                  <a:rPr lang="en-US">
                    <a:noFill/>
                  </a:rPr>
                  <a:t> </a:t>
                </a:r>
              </a:p>
            </p:txBody>
          </p:sp>
        </mc:Fallback>
      </mc:AlternateContent>
      <p:cxnSp>
        <p:nvCxnSpPr>
          <p:cNvPr id="8" name="Straight Arrow Connector 7"/>
          <p:cNvCxnSpPr/>
          <p:nvPr/>
        </p:nvCxnSpPr>
        <p:spPr bwMode="auto">
          <a:xfrm flipH="1">
            <a:off x="4114800" y="5513535"/>
            <a:ext cx="762000" cy="0"/>
          </a:xfrm>
          <a:prstGeom prst="straightConnector1">
            <a:avLst/>
          </a:prstGeom>
          <a:noFill/>
          <a:ln w="63500" cap="flat" cmpd="sng" algn="ctr">
            <a:solidFill>
              <a:srgbClr val="000000"/>
            </a:solidFill>
            <a:prstDash val="solid"/>
            <a:round/>
            <a:headEnd type="none" w="med" len="med"/>
            <a:tailEnd type="triangle"/>
          </a:ln>
          <a:effectLst/>
        </p:spPr>
      </p:cxnSp>
      <p:pic>
        <p:nvPicPr>
          <p:cNvPr id="4" name="Picture 3"/>
          <p:cNvPicPr>
            <a:picLocks noChangeAspect="1"/>
          </p:cNvPicPr>
          <p:nvPr/>
        </p:nvPicPr>
        <p:blipFill>
          <a:blip r:embed="rId10"/>
          <a:stretch>
            <a:fillRect/>
          </a:stretch>
        </p:blipFill>
        <p:spPr>
          <a:xfrm>
            <a:off x="5188683" y="4347086"/>
            <a:ext cx="3633403" cy="1932144"/>
          </a:xfrm>
          <a:prstGeom prst="rect">
            <a:avLst/>
          </a:prstGeom>
        </p:spPr>
      </p:pic>
    </p:spTree>
    <p:extLst>
      <p:ext uri="{BB962C8B-B14F-4D97-AF65-F5344CB8AC3E}">
        <p14:creationId xmlns:p14="http://schemas.microsoft.com/office/powerpoint/2010/main" val="422799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7034D8C-3CB4-402A-BC46-2AB14C0FE90A}" type="slidenum">
              <a:rPr lang="en-US" smtClean="0"/>
              <a:pPr/>
              <a:t>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468" y="914400"/>
            <a:ext cx="5226139" cy="343416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rot="2028063">
                <a:off x="4395103" y="2315256"/>
                <a:ext cx="2710979" cy="461665"/>
              </a:xfrm>
              <a:prstGeom prst="rect">
                <a:avLst/>
              </a:prstGeom>
              <a:noFill/>
            </p:spPr>
            <p:txBody>
              <a:bodyPr wrap="square" rtlCol="0">
                <a:spAutoFit/>
              </a:bodyPr>
              <a:lstStyle/>
              <a:p>
                <a:r>
                  <a:rPr lang="en-US" sz="2400" b="0" dirty="0" smtClean="0">
                    <a:solidFill>
                      <a:srgbClr val="000000"/>
                    </a:solidFill>
                  </a:rPr>
                  <a:t>  </a:t>
                </a:r>
                <a:endParaRPr lang="en-US" sz="2400" b="1" dirty="0" smtClean="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rot="2028063">
                <a:off x="4395103" y="2315256"/>
                <a:ext cx="2710979" cy="461665"/>
              </a:xfrm>
              <a:prstGeom prst="rect">
                <a:avLst/>
              </a:prstGeom>
              <a:blipFill rotWithShape="1">
                <a:blip r:embed="rId6"/>
                <a:stretch>
                  <a:fillRect/>
                </a:stretch>
              </a:blipFill>
            </p:spPr>
            <p:txBody>
              <a:bodyPr/>
              <a:lstStyle/>
              <a:p>
                <a:r>
                  <a:rPr lang="en-US">
                    <a:noFill/>
                  </a:rPr>
                  <a:t> </a:t>
                </a:r>
              </a:p>
            </p:txBody>
          </p:sp>
        </mc:Fallback>
      </mc:AlternateContent>
      <p:sp>
        <p:nvSpPr>
          <p:cNvPr id="10" name="Content Placeholder 2"/>
          <p:cNvSpPr>
            <a:spLocks noGrp="1"/>
          </p:cNvSpPr>
          <p:nvPr>
            <p:ph idx="1"/>
          </p:nvPr>
        </p:nvSpPr>
        <p:spPr>
          <a:xfrm>
            <a:off x="24650" y="845799"/>
            <a:ext cx="5827259" cy="762000"/>
          </a:xfrm>
        </p:spPr>
        <p:txBody>
          <a:bodyPr/>
          <a:lstStyle/>
          <a:p>
            <a:pPr marL="0" indent="0">
              <a:buNone/>
            </a:pPr>
            <a:r>
              <a:rPr lang="en-US" sz="2800" b="1" dirty="0" smtClean="0">
                <a:solidFill>
                  <a:srgbClr val="000000"/>
                </a:solidFill>
              </a:rPr>
              <a:t>SPPs propagation and attenuation related to effective indices</a:t>
            </a:r>
          </a:p>
          <a:p>
            <a:pPr marL="0" indent="0">
              <a:buNone/>
            </a:pPr>
            <a:endParaRPr lang="en-US" sz="2800" dirty="0">
              <a:solidFill>
                <a:srgbClr val="000000"/>
              </a:solidFill>
            </a:endParaRPr>
          </a:p>
          <a:p>
            <a:pPr marL="0" indent="0">
              <a:buNone/>
            </a:pPr>
            <a:endParaRPr lang="en-US" sz="2800" dirty="0" smtClean="0">
              <a:solidFill>
                <a:srgbClr val="000000"/>
              </a:solidFill>
            </a:endParaRPr>
          </a:p>
        </p:txBody>
      </p:sp>
      <mc:AlternateContent xmlns:mc="http://schemas.openxmlformats.org/markup-compatibility/2006" xmlns:a14="http://schemas.microsoft.com/office/drawing/2010/main">
        <mc:Choice Requires="a14">
          <p:sp>
            <p:nvSpPr>
              <p:cNvPr id="3" name="TextBox 2"/>
              <p:cNvSpPr txBox="1"/>
              <p:nvPr/>
            </p:nvSpPr>
            <p:spPr>
              <a:xfrm>
                <a:off x="1072428" y="2338693"/>
                <a:ext cx="1972591" cy="756361"/>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𝝀</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m:t>
                      </m:r>
                      <m:f>
                        <m:fPr>
                          <m:ctrlPr>
                            <a:rPr lang="en-US" sz="2400" b="1" i="1" smtClean="0">
                              <a:solidFill>
                                <a:srgbClr val="000000"/>
                              </a:solidFill>
                              <a:latin typeface="Cambria Math" charset="0"/>
                            </a:rPr>
                          </m:ctrlPr>
                        </m:fPr>
                        <m:num>
                          <m:r>
                            <a:rPr lang="en-US" sz="2400" b="1" i="1" smtClean="0">
                              <a:solidFill>
                                <a:srgbClr val="000000"/>
                              </a:solidFill>
                              <a:latin typeface="Cambria Math" panose="02040503050406030204" pitchFamily="18" charset="0"/>
                            </a:rPr>
                            <m:t>𝟐</m:t>
                          </m:r>
                          <m:r>
                            <a:rPr lang="en-US" sz="2400" b="1" i="1" smtClean="0">
                              <a:solidFill>
                                <a:srgbClr val="000000"/>
                              </a:solidFill>
                              <a:latin typeface="Cambria Math" panose="02040503050406030204" pitchFamily="18" charset="0"/>
                            </a:rPr>
                            <m:t>𝝅</m:t>
                          </m:r>
                          <m:r>
                            <a:rPr lang="en-US" sz="2400" b="1" i="1" smtClean="0">
                              <a:solidFill>
                                <a:srgbClr val="000000"/>
                              </a:solidFill>
                              <a:latin typeface="Cambria Math" panose="02040503050406030204" pitchFamily="18" charset="0"/>
                            </a:rPr>
                            <m:t>𝒄</m:t>
                          </m:r>
                        </m:num>
                        <m:den>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𝜼</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𝝎</m:t>
                          </m:r>
                        </m:den>
                      </m:f>
                    </m:oMath>
                  </m:oMathPara>
                </a14:m>
                <a:endParaRPr lang="en-US" sz="2400" b="1" dirty="0">
                  <a:solidFill>
                    <a:srgbClr val="0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72428" y="2338693"/>
                <a:ext cx="1972591" cy="756361"/>
              </a:xfrm>
              <a:prstGeom prst="rect">
                <a:avLst/>
              </a:prstGeom>
              <a:blipFill rotWithShape="0">
                <a:blip r:embed="rId7"/>
                <a:stretch>
                  <a:fillRect/>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915723" y="3790769"/>
                <a:ext cx="2286000" cy="700000"/>
              </a:xfrm>
              <a:prstGeom prst="rect">
                <a:avLst/>
              </a:prstGeom>
              <a:noFill/>
              <a:ln w="38100">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𝑳</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m:t>
                      </m:r>
                      <m:f>
                        <m:fPr>
                          <m:ctrlPr>
                            <a:rPr lang="en-US" sz="2400" b="1" i="1" smtClean="0">
                              <a:solidFill>
                                <a:srgbClr val="000000"/>
                              </a:solidFill>
                              <a:latin typeface="Cambria Math" charset="0"/>
                            </a:rPr>
                          </m:ctrlPr>
                        </m:fPr>
                        <m:num>
                          <m:r>
                            <a:rPr lang="en-US" sz="2400" b="1" i="1" smtClean="0">
                              <a:solidFill>
                                <a:srgbClr val="000000"/>
                              </a:solidFill>
                              <a:latin typeface="Cambria Math" panose="02040503050406030204" pitchFamily="18" charset="0"/>
                            </a:rPr>
                            <m:t>𝒄</m:t>
                          </m:r>
                        </m:num>
                        <m:den>
                          <m:sSub>
                            <m:sSubPr>
                              <m:ctrlPr>
                                <a:rPr lang="en-US" sz="2400" b="1" i="1" smtClean="0">
                                  <a:solidFill>
                                    <a:srgbClr val="000000"/>
                                  </a:solidFill>
                                  <a:latin typeface="Cambria Math" charset="0"/>
                                </a:rPr>
                              </m:ctrlPr>
                            </m:sSubPr>
                            <m:e>
                              <m:r>
                                <a:rPr lang="en-US" sz="2400" b="1" i="1" smtClean="0">
                                  <a:solidFill>
                                    <a:srgbClr val="000000"/>
                                  </a:solidFill>
                                  <a:latin typeface="Cambria Math" panose="02040503050406030204" pitchFamily="18" charset="0"/>
                                </a:rPr>
                                <m:t>𝟐</m:t>
                              </m:r>
                              <m:r>
                                <a:rPr lang="en-US" sz="2400" b="1" i="1" smtClean="0">
                                  <a:solidFill>
                                    <a:srgbClr val="000000"/>
                                  </a:solidFill>
                                  <a:latin typeface="Cambria Math" panose="02040503050406030204" pitchFamily="18" charset="0"/>
                                </a:rPr>
                                <m:t> </m:t>
                              </m:r>
                              <m:r>
                                <a:rPr lang="en-US" sz="2400" b="1" i="1" smtClean="0">
                                  <a:solidFill>
                                    <a:srgbClr val="000000"/>
                                  </a:solidFill>
                                  <a:latin typeface="Cambria Math" panose="02040503050406030204" pitchFamily="18" charset="0"/>
                                </a:rPr>
                                <m:t>𝜿</m:t>
                              </m:r>
                            </m:e>
                            <m:sub>
                              <m:r>
                                <a:rPr lang="en-US" sz="2400" b="1" i="1" smtClean="0">
                                  <a:solidFill>
                                    <a:srgbClr val="000000"/>
                                  </a:solidFill>
                                  <a:latin typeface="Cambria Math" panose="02040503050406030204" pitchFamily="18" charset="0"/>
                                </a:rPr>
                                <m:t>𝑺𝑷𝑷</m:t>
                              </m:r>
                            </m:sub>
                          </m:sSub>
                          <m:r>
                            <a:rPr lang="en-US" sz="2400" b="1" i="1" smtClean="0">
                              <a:solidFill>
                                <a:srgbClr val="000000"/>
                              </a:solidFill>
                              <a:latin typeface="Cambria Math" panose="02040503050406030204" pitchFamily="18" charset="0"/>
                            </a:rPr>
                            <m:t>𝝎</m:t>
                          </m:r>
                        </m:den>
                      </m:f>
                    </m:oMath>
                  </m:oMathPara>
                </a14:m>
                <a:endParaRPr lang="en-US" sz="2400" b="1"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915723" y="3790769"/>
                <a:ext cx="2286000" cy="700000"/>
              </a:xfrm>
              <a:prstGeom prst="rect">
                <a:avLst/>
              </a:prstGeom>
              <a:blipFill rotWithShape="0">
                <a:blip r:embed="rId8"/>
                <a:stretch>
                  <a:fillRect/>
                </a:stretch>
              </a:blipFill>
              <a:ln w="38100">
                <a:solidFill>
                  <a:srgbClr val="C00000"/>
                </a:solidFill>
              </a:ln>
            </p:spPr>
            <p:txBody>
              <a:bodyPr/>
              <a:lstStyle/>
              <a:p>
                <a:r>
                  <a:rPr lang="en-US">
                    <a:noFill/>
                  </a:rPr>
                  <a:t> </a:t>
                </a:r>
              </a:p>
            </p:txBody>
          </p:sp>
        </mc:Fallback>
      </mc:AlternateContent>
      <p:sp>
        <p:nvSpPr>
          <p:cNvPr id="2" name="Title 1"/>
          <p:cNvSpPr>
            <a:spLocks noGrp="1"/>
          </p:cNvSpPr>
          <p:nvPr>
            <p:ph type="title"/>
          </p:nvPr>
        </p:nvSpPr>
        <p:spPr>
          <a:xfrm>
            <a:off x="76200" y="46369"/>
            <a:ext cx="5436280" cy="605534"/>
          </a:xfrm>
        </p:spPr>
        <p:txBody>
          <a:bodyPr/>
          <a:lstStyle/>
          <a:p>
            <a:r>
              <a:rPr lang="en-US" dirty="0" smtClean="0"/>
              <a:t>Light confined to Two Dimensions</a:t>
            </a:r>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791941" y="4891895"/>
                <a:ext cx="7701328" cy="1273041"/>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charset="0"/>
                            </a:rPr>
                          </m:ctrlPr>
                        </m:sSubPr>
                        <m:e>
                          <m:acc>
                            <m:accPr>
                              <m:chr m:val="̃"/>
                              <m:ctrlPr>
                                <a:rPr lang="en-US" sz="2800" b="1" i="1" smtClean="0">
                                  <a:solidFill>
                                    <a:srgbClr val="000000"/>
                                  </a:solidFill>
                                  <a:latin typeface="Cambria Math" charset="0"/>
                                </a:rPr>
                              </m:ctrlPr>
                            </m:accPr>
                            <m:e>
                              <m:r>
                                <a:rPr lang="en-US" sz="2800" b="1" i="1" smtClean="0">
                                  <a:solidFill>
                                    <a:srgbClr val="000000"/>
                                  </a:solidFill>
                                  <a:latin typeface="Cambria Math" panose="02040503050406030204" pitchFamily="18" charset="0"/>
                                </a:rPr>
                                <m:t>𝜼</m:t>
                              </m:r>
                            </m:e>
                          </m:acc>
                        </m:e>
                        <m:sub>
                          <m:r>
                            <a:rPr lang="en-US" sz="2800" b="1" i="1" smtClean="0">
                              <a:solidFill>
                                <a:srgbClr val="000000"/>
                              </a:solidFill>
                              <a:latin typeface="Cambria Math" panose="02040503050406030204" pitchFamily="18" charset="0"/>
                            </a:rPr>
                            <m:t>𝑺𝑷𝑷</m:t>
                          </m:r>
                        </m:sub>
                      </m:sSub>
                      <m:r>
                        <a:rPr lang="en-US" sz="2800" b="1" i="1" smtClean="0">
                          <a:solidFill>
                            <a:srgbClr val="000000"/>
                          </a:solidFill>
                          <a:latin typeface="Cambria Math" panose="02040503050406030204" pitchFamily="18" charset="0"/>
                        </a:rPr>
                        <m:t>≈</m:t>
                      </m:r>
                      <m:d>
                        <m:dPr>
                          <m:ctrlPr>
                            <a:rPr lang="en-US" sz="2800" b="1" i="1" smtClean="0">
                              <a:solidFill>
                                <a:srgbClr val="000000"/>
                              </a:solidFill>
                              <a:latin typeface="Cambria Math" charset="0"/>
                            </a:rPr>
                          </m:ctrlPr>
                        </m:dPr>
                        <m:e>
                          <m:f>
                            <m:fPr>
                              <m:ctrlPr>
                                <a:rPr lang="en-US" sz="2800" b="1" i="1" smtClean="0">
                                  <a:solidFill>
                                    <a:srgbClr val="000000"/>
                                  </a:solidFill>
                                  <a:latin typeface="Cambria Math" charset="0"/>
                                </a:rPr>
                              </m:ctrlPr>
                            </m:fPr>
                            <m:num>
                              <m:r>
                                <a:rPr lang="en-US" sz="2800" b="1" i="1" smtClean="0">
                                  <a:solidFill>
                                    <a:srgbClr val="000000"/>
                                  </a:solidFill>
                                  <a:latin typeface="Cambria Math" panose="02040503050406030204" pitchFamily="18" charset="0"/>
                                </a:rPr>
                                <m:t>𝝎</m:t>
                              </m:r>
                            </m:num>
                            <m:den>
                              <m:r>
                                <a:rPr lang="en-US" sz="2800" b="1" i="1" smtClean="0">
                                  <a:solidFill>
                                    <a:srgbClr val="000000"/>
                                  </a:solidFill>
                                  <a:latin typeface="Cambria Math" panose="02040503050406030204" pitchFamily="18" charset="0"/>
                                </a:rPr>
                                <m:t>𝒄</m:t>
                              </m:r>
                            </m:den>
                          </m:f>
                        </m:e>
                      </m:d>
                      <m:rad>
                        <m:radPr>
                          <m:degHide m:val="on"/>
                          <m:ctrlPr>
                            <a:rPr lang="en-US" sz="2800" b="1" i="1" smtClean="0">
                              <a:solidFill>
                                <a:srgbClr val="000000"/>
                              </a:solidFill>
                              <a:latin typeface="Cambria Math" charset="0"/>
                            </a:rPr>
                          </m:ctrlPr>
                        </m:radPr>
                        <m:deg/>
                        <m:e>
                          <m:f>
                            <m:fPr>
                              <m:ctrlPr>
                                <a:rPr lang="en-US" sz="2800" b="1" i="1" smtClean="0">
                                  <a:solidFill>
                                    <a:srgbClr val="000000"/>
                                  </a:solidFill>
                                  <a:latin typeface="Cambria Math" charset="0"/>
                                </a:rPr>
                              </m:ctrlPr>
                            </m:fPr>
                            <m:num>
                              <m:sSub>
                                <m:sSubPr>
                                  <m:ctrlPr>
                                    <a:rPr lang="en-US" sz="2800" b="1" i="1" smtClean="0">
                                      <a:solidFill>
                                        <a:srgbClr val="000000"/>
                                      </a:solidFill>
                                      <a:latin typeface="Cambria Math" charset="0"/>
                                    </a:rPr>
                                  </m:ctrlPr>
                                </m:sSubPr>
                                <m:e>
                                  <m:sSub>
                                    <m:sSubPr>
                                      <m:ctrlPr>
                                        <a:rPr lang="en-US" sz="2800" b="1" i="1" smtClean="0">
                                          <a:solidFill>
                                            <a:srgbClr val="000000"/>
                                          </a:solidFill>
                                          <a:latin typeface="Cambria Math" charset="0"/>
                                        </a:rPr>
                                      </m:ctrlPr>
                                    </m:sSubPr>
                                    <m:e>
                                      <m:r>
                                        <a:rPr lang="en-US" sz="2800" b="1" i="1" smtClean="0">
                                          <a:solidFill>
                                            <a:srgbClr val="000000"/>
                                          </a:solidFill>
                                          <a:latin typeface="Cambria Math" panose="02040503050406030204" pitchFamily="18" charset="0"/>
                                        </a:rPr>
                                        <m:t>𝝐</m:t>
                                      </m:r>
                                    </m:e>
                                    <m:sub>
                                      <m:r>
                                        <a:rPr lang="en-US" sz="2800" b="1" i="1" smtClean="0">
                                          <a:solidFill>
                                            <a:srgbClr val="000000"/>
                                          </a:solidFill>
                                          <a:latin typeface="Cambria Math" panose="02040503050406030204" pitchFamily="18" charset="0"/>
                                        </a:rPr>
                                        <m:t>𝑫</m:t>
                                      </m:r>
                                    </m:sub>
                                  </m:sSub>
                                  <m:r>
                                    <a:rPr lang="en-US" sz="2800" b="1" i="1" smtClean="0">
                                      <a:solidFill>
                                        <a:srgbClr val="000000"/>
                                      </a:solidFill>
                                      <a:latin typeface="Cambria Math" panose="02040503050406030204" pitchFamily="18" charset="0"/>
                                    </a:rPr>
                                    <m:t>⋅</m:t>
                                  </m:r>
                                  <m:r>
                                    <a:rPr lang="en-US" sz="2800" b="1" i="1" smtClean="0">
                                      <a:solidFill>
                                        <a:srgbClr val="000000"/>
                                      </a:solidFill>
                                      <a:latin typeface="Cambria Math" panose="02040503050406030204" pitchFamily="18" charset="0"/>
                                    </a:rPr>
                                    <m:t>𝝐</m:t>
                                  </m:r>
                                </m:e>
                                <m:sub>
                                  <m:r>
                                    <a:rPr lang="en-US" sz="2800" b="1" i="1" smtClean="0">
                                      <a:solidFill>
                                        <a:srgbClr val="000000"/>
                                      </a:solidFill>
                                      <a:latin typeface="Cambria Math" panose="02040503050406030204" pitchFamily="18" charset="0"/>
                                    </a:rPr>
                                    <m:t>𝒎</m:t>
                                  </m:r>
                                </m:sub>
                              </m:sSub>
                              <m:r>
                                <a:rPr lang="en-US" sz="2800" b="1" i="1" smtClean="0">
                                  <a:solidFill>
                                    <a:srgbClr val="000000"/>
                                  </a:solidFill>
                                  <a:latin typeface="Cambria Math" panose="02040503050406030204" pitchFamily="18" charset="0"/>
                                </a:rPr>
                                <m:t>(</m:t>
                              </m:r>
                              <m:r>
                                <a:rPr lang="en-US" sz="2800" b="1" i="1" smtClean="0">
                                  <a:solidFill>
                                    <a:srgbClr val="000000"/>
                                  </a:solidFill>
                                  <a:latin typeface="Cambria Math" panose="02040503050406030204" pitchFamily="18" charset="0"/>
                                </a:rPr>
                                <m:t>𝝎</m:t>
                              </m:r>
                              <m:r>
                                <a:rPr lang="en-US" sz="2800" b="1" i="1" smtClean="0">
                                  <a:solidFill>
                                    <a:srgbClr val="000000"/>
                                  </a:solidFill>
                                  <a:latin typeface="Cambria Math" panose="02040503050406030204" pitchFamily="18" charset="0"/>
                                </a:rPr>
                                <m:t>)</m:t>
                              </m:r>
                            </m:num>
                            <m:den>
                              <m:sSub>
                                <m:sSubPr>
                                  <m:ctrlPr>
                                    <a:rPr lang="en-US" sz="2800" b="1" i="1" smtClean="0">
                                      <a:solidFill>
                                        <a:srgbClr val="000000"/>
                                      </a:solidFill>
                                      <a:latin typeface="Cambria Math" charset="0"/>
                                    </a:rPr>
                                  </m:ctrlPr>
                                </m:sSubPr>
                                <m:e>
                                  <m:r>
                                    <a:rPr lang="en-US" sz="2800" b="1" i="1" smtClean="0">
                                      <a:solidFill>
                                        <a:srgbClr val="000000"/>
                                      </a:solidFill>
                                      <a:latin typeface="Cambria Math" panose="02040503050406030204" pitchFamily="18" charset="0"/>
                                    </a:rPr>
                                    <m:t>𝝐</m:t>
                                  </m:r>
                                </m:e>
                                <m:sub>
                                  <m:r>
                                    <a:rPr lang="en-US" sz="2800" b="1" i="1" smtClean="0">
                                      <a:solidFill>
                                        <a:srgbClr val="000000"/>
                                      </a:solidFill>
                                      <a:latin typeface="Cambria Math" panose="02040503050406030204" pitchFamily="18" charset="0"/>
                                    </a:rPr>
                                    <m:t>𝑫</m:t>
                                  </m:r>
                                </m:sub>
                              </m:sSub>
                              <m:r>
                                <a:rPr lang="en-US" sz="2800" b="1" i="1" smtClean="0">
                                  <a:solidFill>
                                    <a:srgbClr val="000000"/>
                                  </a:solidFill>
                                  <a:latin typeface="Cambria Math" panose="02040503050406030204" pitchFamily="18" charset="0"/>
                                </a:rPr>
                                <m:t>+</m:t>
                              </m:r>
                              <m:sSub>
                                <m:sSubPr>
                                  <m:ctrlPr>
                                    <a:rPr lang="en-US" sz="2800" b="1" i="1" smtClean="0">
                                      <a:solidFill>
                                        <a:srgbClr val="000000"/>
                                      </a:solidFill>
                                      <a:latin typeface="Cambria Math" charset="0"/>
                                    </a:rPr>
                                  </m:ctrlPr>
                                </m:sSubPr>
                                <m:e>
                                  <m:r>
                                    <a:rPr lang="en-US" sz="2800" b="1" i="1" smtClean="0">
                                      <a:solidFill>
                                        <a:srgbClr val="000000"/>
                                      </a:solidFill>
                                      <a:latin typeface="Cambria Math" panose="02040503050406030204" pitchFamily="18" charset="0"/>
                                    </a:rPr>
                                    <m:t>𝝐</m:t>
                                  </m:r>
                                </m:e>
                                <m:sub>
                                  <m:r>
                                    <a:rPr lang="en-US" sz="2800" b="1" i="1" smtClean="0">
                                      <a:solidFill>
                                        <a:srgbClr val="000000"/>
                                      </a:solidFill>
                                      <a:latin typeface="Cambria Math" panose="02040503050406030204" pitchFamily="18" charset="0"/>
                                    </a:rPr>
                                    <m:t>𝒎</m:t>
                                  </m:r>
                                </m:sub>
                              </m:sSub>
                              <m:d>
                                <m:dPr>
                                  <m:ctrlPr>
                                    <a:rPr lang="en-US" sz="2800" b="1" i="1" smtClean="0">
                                      <a:solidFill>
                                        <a:srgbClr val="000000"/>
                                      </a:solidFill>
                                      <a:latin typeface="Cambria Math" charset="0"/>
                                    </a:rPr>
                                  </m:ctrlPr>
                                </m:dPr>
                                <m:e>
                                  <m:r>
                                    <a:rPr lang="en-US" sz="2800" b="1" i="1" smtClean="0">
                                      <a:solidFill>
                                        <a:srgbClr val="000000"/>
                                      </a:solidFill>
                                      <a:latin typeface="Cambria Math" panose="02040503050406030204" pitchFamily="18" charset="0"/>
                                    </a:rPr>
                                    <m:t>𝝎</m:t>
                                  </m:r>
                                </m:e>
                              </m:d>
                            </m:den>
                          </m:f>
                        </m:e>
                      </m:rad>
                    </m:oMath>
                  </m:oMathPara>
                </a14:m>
                <a:endParaRPr lang="en-US" sz="2800" b="1" dirty="0">
                  <a:solidFill>
                    <a:srgbClr val="0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791941" y="4891895"/>
                <a:ext cx="7701328" cy="1273041"/>
              </a:xfrm>
              <a:prstGeom prst="rect">
                <a:avLst/>
              </a:prstGeom>
              <a:blipFill>
                <a:blip r:embed="rId9"/>
                <a:stretch>
                  <a:fillRect/>
                </a:stretch>
              </a:blipFill>
              <a:ln w="38100">
                <a:noFill/>
              </a:ln>
            </p:spPr>
            <p:txBody>
              <a:bodyPr/>
              <a:lstStyle/>
              <a:p>
                <a:r>
                  <a:rPr lang="en-US">
                    <a:noFill/>
                  </a:rPr>
                  <a:t> </a:t>
                </a:r>
              </a:p>
            </p:txBody>
          </p:sp>
        </mc:Fallback>
      </mc:AlternateContent>
      <p:cxnSp>
        <p:nvCxnSpPr>
          <p:cNvPr id="8" name="Straight Arrow Connector 7"/>
          <p:cNvCxnSpPr/>
          <p:nvPr/>
        </p:nvCxnSpPr>
        <p:spPr bwMode="auto">
          <a:xfrm flipH="1">
            <a:off x="4114800" y="5513535"/>
            <a:ext cx="762000" cy="0"/>
          </a:xfrm>
          <a:prstGeom prst="straightConnector1">
            <a:avLst/>
          </a:prstGeom>
          <a:noFill/>
          <a:ln w="63500" cap="flat" cmpd="sng" algn="ctr">
            <a:solidFill>
              <a:srgbClr val="000000"/>
            </a:solidFill>
            <a:prstDash val="solid"/>
            <a:round/>
            <a:headEnd type="none" w="med" len="med"/>
            <a:tailEnd type="triangle"/>
          </a:ln>
          <a:effectLst/>
        </p:spPr>
      </p:cxnSp>
      <p:pic>
        <p:nvPicPr>
          <p:cNvPr id="4" name="Picture 3"/>
          <p:cNvPicPr>
            <a:picLocks noChangeAspect="1"/>
          </p:cNvPicPr>
          <p:nvPr/>
        </p:nvPicPr>
        <p:blipFill>
          <a:blip r:embed="rId10"/>
          <a:stretch>
            <a:fillRect/>
          </a:stretch>
        </p:blipFill>
        <p:spPr>
          <a:xfrm>
            <a:off x="5188683" y="4347086"/>
            <a:ext cx="3633403" cy="1932144"/>
          </a:xfrm>
          <a:prstGeom prst="rect">
            <a:avLst/>
          </a:prstGeom>
        </p:spPr>
      </p:pic>
    </p:spTree>
    <p:extLst>
      <p:ext uri="{BB962C8B-B14F-4D97-AF65-F5344CB8AC3E}">
        <p14:creationId xmlns:p14="http://schemas.microsoft.com/office/powerpoint/2010/main" val="3984154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Predicted ~1957 by Rufus Ritchie</a:t>
            </a:r>
            <a:br>
              <a:rPr lang="en-US" dirty="0" smtClean="0"/>
            </a:br>
            <a:r>
              <a:rPr lang="en-US" dirty="0" smtClean="0"/>
              <a:t>Proposed that SPPs could be excited by firing energetic electrons at thin metal films</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1524000" y="1524000"/>
            <a:ext cx="6096000" cy="4572000"/>
          </a:xfrm>
          <a:prstGeom prst="rect">
            <a:avLst/>
          </a:prstGeom>
        </p:spPr>
      </p:pic>
    </p:spTree>
    <p:extLst>
      <p:ext uri="{BB962C8B-B14F-4D97-AF65-F5344CB8AC3E}">
        <p14:creationId xmlns:p14="http://schemas.microsoft.com/office/powerpoint/2010/main" val="75565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2800" dirty="0" smtClean="0"/>
              <a:t>SPP Dispersion</a:t>
            </a:r>
            <a:endParaRPr lang="en-US" dirty="0"/>
          </a:p>
        </p:txBody>
      </p:sp>
      <p:sp>
        <p:nvSpPr>
          <p:cNvPr id="3" name="Content Placeholder 2"/>
          <p:cNvSpPr>
            <a:spLocks noGrp="1"/>
          </p:cNvSpPr>
          <p:nvPr>
            <p:ph idx="1"/>
          </p:nvPr>
        </p:nvSpPr>
        <p:spPr>
          <a:xfrm>
            <a:off x="825784" y="607894"/>
            <a:ext cx="8337550" cy="535106"/>
          </a:xfrm>
        </p:spPr>
        <p:txBody>
          <a:bodyPr/>
          <a:lstStyle/>
          <a:p>
            <a:pPr marL="0" indent="0" algn="ctr">
              <a:buNone/>
            </a:pPr>
            <a:r>
              <a:rPr lang="en-US" sz="2400" b="1" dirty="0" smtClean="0">
                <a:solidFill>
                  <a:srgbClr val="000000"/>
                </a:solidFill>
              </a:rPr>
              <a:t>Plasmonic Fingerprints </a:t>
            </a:r>
            <a:endParaRPr lang="en-US" sz="2400" b="1" dirty="0">
              <a:solidFill>
                <a:srgbClr val="000000"/>
              </a:solidFill>
            </a:endParaRPr>
          </a:p>
        </p:txBody>
      </p:sp>
      <p:sp>
        <p:nvSpPr>
          <p:cNvPr id="5" name="Slide Number Placeholder 4"/>
          <p:cNvSpPr>
            <a:spLocks noGrp="1"/>
          </p:cNvSpPr>
          <p:nvPr>
            <p:ph type="sldNum" sz="quarter" idx="12"/>
          </p:nvPr>
        </p:nvSpPr>
        <p:spPr/>
        <p:txBody>
          <a:bodyPr/>
          <a:lstStyle/>
          <a:p>
            <a:fld id="{87034D8C-3CB4-402A-BC46-2AB14C0FE90A}" type="slidenum">
              <a:rPr lang="en-US" smtClean="0"/>
              <a:pPr/>
              <a:t>7</a:t>
            </a:fld>
            <a:endParaRPr lang="en-US" dirty="0"/>
          </a:p>
        </p:txBody>
      </p:sp>
      <p:sp>
        <p:nvSpPr>
          <p:cNvPr id="18" name="Rectangle 17"/>
          <p:cNvSpPr/>
          <p:nvPr/>
        </p:nvSpPr>
        <p:spPr bwMode="auto">
          <a:xfrm>
            <a:off x="228600" y="54864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pic>
        <p:nvPicPr>
          <p:cNvPr id="13" name="Picture 12"/>
          <p:cNvPicPr>
            <a:picLocks noChangeAspect="1"/>
          </p:cNvPicPr>
          <p:nvPr/>
        </p:nvPicPr>
        <p:blipFill>
          <a:blip r:embed="rId3"/>
          <a:stretch>
            <a:fillRect/>
          </a:stretch>
        </p:blipFill>
        <p:spPr>
          <a:xfrm>
            <a:off x="1981200" y="1151523"/>
            <a:ext cx="4759981" cy="3453970"/>
          </a:xfrm>
          <a:prstGeom prst="rect">
            <a:avLst/>
          </a:prstGeom>
        </p:spPr>
      </p:pic>
      <p:sp>
        <p:nvSpPr>
          <p:cNvPr id="10" name="TextBox 9"/>
          <p:cNvSpPr txBox="1"/>
          <p:nvPr/>
        </p:nvSpPr>
        <p:spPr>
          <a:xfrm>
            <a:off x="1234239" y="5486400"/>
            <a:ext cx="2171700" cy="369332"/>
          </a:xfrm>
          <a:prstGeom prst="rect">
            <a:avLst/>
          </a:prstGeom>
          <a:noFill/>
        </p:spPr>
        <p:txBody>
          <a:bodyPr wrap="square" rtlCol="0">
            <a:spAutoFit/>
          </a:bodyPr>
          <a:lstStyle/>
          <a:p>
            <a:r>
              <a:rPr lang="en-US" dirty="0" smtClean="0"/>
              <a:t>  </a:t>
            </a:r>
            <a:endParaRPr lang="en-US" dirty="0"/>
          </a:p>
        </p:txBody>
      </p:sp>
      <p:sp>
        <p:nvSpPr>
          <p:cNvPr id="4" name="Rectangle 3"/>
          <p:cNvSpPr/>
          <p:nvPr/>
        </p:nvSpPr>
        <p:spPr bwMode="auto">
          <a:xfrm>
            <a:off x="4047502" y="4156816"/>
            <a:ext cx="914400" cy="4346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6" name="Rectangle 5"/>
          <p:cNvSpPr/>
          <p:nvPr/>
        </p:nvSpPr>
        <p:spPr bwMode="auto">
          <a:xfrm>
            <a:off x="1973276" y="2133600"/>
            <a:ext cx="312724"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mc:AlternateContent xmlns:mc="http://schemas.openxmlformats.org/markup-compatibility/2006" xmlns:a14="http://schemas.microsoft.com/office/drawing/2010/main">
        <mc:Choice Requires="a14">
          <p:sp>
            <p:nvSpPr>
              <p:cNvPr id="16" name="TextBox 15"/>
              <p:cNvSpPr txBox="1"/>
              <p:nvPr/>
            </p:nvSpPr>
            <p:spPr>
              <a:xfrm rot="16200000">
                <a:off x="750123" y="2434901"/>
                <a:ext cx="2754086" cy="369332"/>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0000"/>
                          </a:solidFill>
                          <a:latin typeface="Cambria Math" panose="02040503050406030204" pitchFamily="18" charset="0"/>
                        </a:rPr>
                        <m:t>ℏ</m:t>
                      </m:r>
                      <m:r>
                        <a:rPr lang="en-US" sz="2400" b="1" i="1" smtClean="0">
                          <a:solidFill>
                            <a:srgbClr val="000000"/>
                          </a:solidFill>
                          <a:latin typeface="Cambria Math" panose="02040503050406030204" pitchFamily="18" charset="0"/>
                        </a:rPr>
                        <m:t>𝝎</m:t>
                      </m:r>
                      <m:d>
                        <m:dPr>
                          <m:ctrlPr>
                            <a:rPr lang="en-US" sz="2400" b="1" i="1" smtClean="0">
                              <a:solidFill>
                                <a:srgbClr val="000000"/>
                              </a:solidFill>
                              <a:latin typeface="Cambria Math" charset="0"/>
                            </a:rPr>
                          </m:ctrlPr>
                        </m:dPr>
                        <m:e>
                          <m:r>
                            <a:rPr lang="en-US" sz="2400" b="1" i="1" smtClean="0">
                              <a:solidFill>
                                <a:srgbClr val="000000"/>
                              </a:solidFill>
                              <a:latin typeface="Cambria Math" panose="02040503050406030204" pitchFamily="18" charset="0"/>
                            </a:rPr>
                            <m:t>𝒆𝑽</m:t>
                          </m:r>
                        </m:e>
                      </m:d>
                    </m:oMath>
                  </m:oMathPara>
                </a14:m>
                <a:endParaRPr lang="en-US" sz="2400" b="1" dirty="0">
                  <a:solidFill>
                    <a:srgbClr val="00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rot="16200000">
                <a:off x="750123" y="2434901"/>
                <a:ext cx="2754086" cy="369332"/>
              </a:xfrm>
              <a:prstGeom prst="rect">
                <a:avLst/>
              </a:prstGeom>
              <a:blipFill rotWithShape="0">
                <a:blip r:embed="rId7"/>
                <a:stretch>
                  <a:fillRect r="-8333"/>
                </a:stretch>
              </a:blipFill>
              <a:ln w="38100">
                <a:noFill/>
              </a:ln>
            </p:spPr>
            <p:txBody>
              <a:bodyPr/>
              <a:lstStyle/>
              <a:p>
                <a:r>
                  <a:rPr lang="en-US">
                    <a:noFill/>
                  </a:rPr>
                  <a:t> </a:t>
                </a:r>
              </a:p>
            </p:txBody>
          </p:sp>
        </mc:Fallback>
      </mc:AlternateContent>
      <p:pic>
        <p:nvPicPr>
          <p:cNvPr id="23" name="Picture 22"/>
          <p:cNvPicPr>
            <a:picLocks noChangeAspect="1"/>
          </p:cNvPicPr>
          <p:nvPr/>
        </p:nvPicPr>
        <p:blipFill>
          <a:blip r:embed="rId8"/>
          <a:stretch>
            <a:fillRect/>
          </a:stretch>
        </p:blipFill>
        <p:spPr>
          <a:xfrm>
            <a:off x="5244627" y="4551651"/>
            <a:ext cx="3477331" cy="1849149"/>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3194957" y="4245595"/>
                <a:ext cx="2754086" cy="584904"/>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000000"/>
                              </a:solidFill>
                              <a:latin typeface="Cambria Math" charset="0"/>
                            </a:rPr>
                          </m:ctrlPr>
                        </m:sSubPr>
                        <m:e>
                          <m:f>
                            <m:fPr>
                              <m:ctrlPr>
                                <a:rPr lang="en-US" sz="2200" b="1" i="1" smtClean="0">
                                  <a:solidFill>
                                    <a:srgbClr val="000000"/>
                                  </a:solidFill>
                                  <a:latin typeface="Cambria Math" charset="0"/>
                                </a:rPr>
                              </m:ctrlPr>
                            </m:fPr>
                            <m:num>
                              <m:r>
                                <a:rPr lang="en-US" sz="2200" b="1" i="1" smtClean="0">
                                  <a:solidFill>
                                    <a:srgbClr val="000000"/>
                                  </a:solidFill>
                                  <a:latin typeface="Cambria Math" panose="02040503050406030204" pitchFamily="18" charset="0"/>
                                </a:rPr>
                                <m:t>𝝎</m:t>
                              </m:r>
                            </m:num>
                            <m:den>
                              <m:r>
                                <a:rPr lang="en-US" sz="2200" b="1" i="1" smtClean="0">
                                  <a:solidFill>
                                    <a:srgbClr val="000000"/>
                                  </a:solidFill>
                                  <a:latin typeface="Cambria Math" panose="02040503050406030204" pitchFamily="18" charset="0"/>
                                </a:rPr>
                                <m:t>𝒄</m:t>
                              </m:r>
                            </m:den>
                          </m:f>
                          <m:r>
                            <a:rPr lang="en-US" sz="2200" b="1" i="1" smtClean="0">
                              <a:solidFill>
                                <a:srgbClr val="000000"/>
                              </a:solidFill>
                              <a:latin typeface="Cambria Math" panose="02040503050406030204" pitchFamily="18" charset="0"/>
                            </a:rPr>
                            <m:t>𝜼</m:t>
                          </m:r>
                        </m:e>
                        <m:sub>
                          <m:r>
                            <a:rPr lang="en-US" sz="2200" b="1" i="1" smtClean="0">
                              <a:solidFill>
                                <a:srgbClr val="000000"/>
                              </a:solidFill>
                              <a:latin typeface="Cambria Math" panose="02040503050406030204" pitchFamily="18" charset="0"/>
                            </a:rPr>
                            <m:t>𝑺𝑷𝑷</m:t>
                          </m:r>
                        </m:sub>
                      </m:sSub>
                      <m:r>
                        <a:rPr lang="en-US" sz="2200" b="1" i="1" smtClean="0">
                          <a:solidFill>
                            <a:srgbClr val="000000"/>
                          </a:solidFill>
                          <a:latin typeface="Cambria Math" panose="02040503050406030204" pitchFamily="18" charset="0"/>
                        </a:rPr>
                        <m:t>(</m:t>
                      </m:r>
                      <m:r>
                        <a:rPr lang="en-US" sz="2200" b="1" i="1" smtClean="0">
                          <a:solidFill>
                            <a:srgbClr val="000000"/>
                          </a:solidFill>
                          <a:latin typeface="Cambria Math" panose="02040503050406030204" pitchFamily="18" charset="0"/>
                        </a:rPr>
                        <m:t>𝝁</m:t>
                      </m:r>
                      <m:sSup>
                        <m:sSupPr>
                          <m:ctrlPr>
                            <a:rPr lang="en-US" sz="2200" b="1" i="1" smtClean="0">
                              <a:solidFill>
                                <a:srgbClr val="000000"/>
                              </a:solidFill>
                              <a:latin typeface="Cambria Math" charset="0"/>
                            </a:rPr>
                          </m:ctrlPr>
                        </m:sSupPr>
                        <m:e>
                          <m:r>
                            <a:rPr lang="en-US" sz="2200" b="1" i="1" smtClean="0">
                              <a:solidFill>
                                <a:srgbClr val="000000"/>
                              </a:solidFill>
                              <a:latin typeface="Cambria Math" panose="02040503050406030204" pitchFamily="18" charset="0"/>
                            </a:rPr>
                            <m:t>𝒎</m:t>
                          </m:r>
                        </m:e>
                        <m:sup>
                          <m:r>
                            <a:rPr lang="en-US" sz="2200" b="1" i="1" smtClean="0">
                              <a:solidFill>
                                <a:srgbClr val="000000"/>
                              </a:solidFill>
                              <a:latin typeface="Cambria Math" panose="02040503050406030204" pitchFamily="18" charset="0"/>
                            </a:rPr>
                            <m:t>−</m:t>
                          </m:r>
                          <m:r>
                            <a:rPr lang="en-US" sz="2200" b="1" i="1" smtClean="0">
                              <a:solidFill>
                                <a:srgbClr val="000000"/>
                              </a:solidFill>
                              <a:latin typeface="Cambria Math" panose="02040503050406030204" pitchFamily="18" charset="0"/>
                            </a:rPr>
                            <m:t>𝟏</m:t>
                          </m:r>
                        </m:sup>
                      </m:sSup>
                      <m:r>
                        <a:rPr lang="en-US" sz="2200" b="1" i="1" smtClean="0">
                          <a:solidFill>
                            <a:srgbClr val="000000"/>
                          </a:solidFill>
                          <a:latin typeface="Cambria Math" panose="02040503050406030204" pitchFamily="18" charset="0"/>
                        </a:rPr>
                        <m:t>)</m:t>
                      </m:r>
                    </m:oMath>
                  </m:oMathPara>
                </a14:m>
                <a:endParaRPr lang="en-US" sz="2200" b="1"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94957" y="4245595"/>
                <a:ext cx="2754086" cy="584904"/>
              </a:xfrm>
              <a:prstGeom prst="rect">
                <a:avLst/>
              </a:prstGeom>
              <a:blipFill rotWithShape="0">
                <a:blip r:embed="rId9"/>
                <a:stretch>
                  <a:fillRect/>
                </a:stretch>
              </a:blipFill>
              <a:ln w="38100">
                <a:noFill/>
              </a:ln>
            </p:spPr>
            <p:txBody>
              <a:bodyPr/>
              <a:lstStyle/>
              <a:p>
                <a:r>
                  <a:rPr lang="en-US">
                    <a:noFill/>
                  </a:rPr>
                  <a:t> </a:t>
                </a:r>
              </a:p>
            </p:txBody>
          </p:sp>
        </mc:Fallback>
      </mc:AlternateContent>
      <p:cxnSp>
        <p:nvCxnSpPr>
          <p:cNvPr id="8" name="Straight Arrow Connector 7"/>
          <p:cNvCxnSpPr/>
          <p:nvPr/>
        </p:nvCxnSpPr>
        <p:spPr bwMode="auto">
          <a:xfrm flipV="1">
            <a:off x="1299187" y="2694925"/>
            <a:ext cx="457200" cy="304800"/>
          </a:xfrm>
          <a:prstGeom prst="straightConnector1">
            <a:avLst/>
          </a:prstGeom>
          <a:noFill/>
          <a:ln w="28575" cap="flat" cmpd="sng" algn="ctr">
            <a:solidFill>
              <a:srgbClr val="FF0000"/>
            </a:solidFill>
            <a:prstDash val="solid"/>
            <a:round/>
            <a:headEnd type="none" w="med" len="med"/>
            <a:tailEnd type="triangle"/>
          </a:ln>
          <a:effectLst/>
        </p:spPr>
      </p:cxnSp>
      <p:sp>
        <p:nvSpPr>
          <p:cNvPr id="12" name="TextBox 11"/>
          <p:cNvSpPr txBox="1"/>
          <p:nvPr/>
        </p:nvSpPr>
        <p:spPr>
          <a:xfrm>
            <a:off x="1984" y="3039064"/>
            <a:ext cx="1979216" cy="923330"/>
          </a:xfrm>
          <a:prstGeom prst="rect">
            <a:avLst/>
          </a:prstGeom>
          <a:noFill/>
        </p:spPr>
        <p:txBody>
          <a:bodyPr wrap="square" rtlCol="0">
            <a:spAutoFit/>
          </a:bodyPr>
          <a:lstStyle/>
          <a:p>
            <a:r>
              <a:rPr lang="en-US" dirty="0" smtClean="0"/>
              <a:t>Total energy </a:t>
            </a:r>
            <a:r>
              <a:rPr lang="en-US" smtClean="0"/>
              <a:t>of photon or electron used to excite SPP</a:t>
            </a:r>
            <a:endParaRPr lang="en-US"/>
          </a:p>
        </p:txBody>
      </p:sp>
      <p:sp>
        <p:nvSpPr>
          <p:cNvPr id="19" name="TextBox 18"/>
          <p:cNvSpPr txBox="1"/>
          <p:nvPr/>
        </p:nvSpPr>
        <p:spPr>
          <a:xfrm>
            <a:off x="206782" y="4362558"/>
            <a:ext cx="2705449" cy="923330"/>
          </a:xfrm>
          <a:prstGeom prst="rect">
            <a:avLst/>
          </a:prstGeom>
          <a:noFill/>
        </p:spPr>
        <p:txBody>
          <a:bodyPr wrap="square" rtlCol="0">
            <a:spAutoFit/>
          </a:bodyPr>
          <a:lstStyle/>
          <a:p>
            <a:r>
              <a:rPr lang="en-US" dirty="0" smtClean="0"/>
              <a:t>Momentum parallel to surface proportional to this: </a:t>
            </a:r>
            <a:endParaRPr lang="en-US" dirty="0"/>
          </a:p>
        </p:txBody>
      </p:sp>
      <p:cxnSp>
        <p:nvCxnSpPr>
          <p:cNvPr id="20" name="Straight Arrow Connector 19"/>
          <p:cNvCxnSpPr/>
          <p:nvPr/>
        </p:nvCxnSpPr>
        <p:spPr bwMode="auto">
          <a:xfrm flipV="1">
            <a:off x="2534965" y="4605493"/>
            <a:ext cx="1139054" cy="157768"/>
          </a:xfrm>
          <a:prstGeom prst="straightConnector1">
            <a:avLst/>
          </a:prstGeom>
          <a:no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394506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2800" dirty="0" smtClean="0"/>
              <a:t>Let’s Calculate </a:t>
            </a:r>
            <a:r>
              <a:rPr lang="en-US" sz="2800" smtClean="0"/>
              <a:t>our own SPP fingerprints!</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8</a:t>
            </a:fld>
            <a:endParaRPr lang="en-US" dirty="0"/>
          </a:p>
        </p:txBody>
      </p:sp>
      <p:sp>
        <p:nvSpPr>
          <p:cNvPr id="18" name="Rectangle 17"/>
          <p:cNvSpPr/>
          <p:nvPr/>
        </p:nvSpPr>
        <p:spPr bwMode="auto">
          <a:xfrm>
            <a:off x="228600" y="54864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10" name="TextBox 9"/>
          <p:cNvSpPr txBox="1"/>
          <p:nvPr/>
        </p:nvSpPr>
        <p:spPr>
          <a:xfrm>
            <a:off x="1234239" y="5486400"/>
            <a:ext cx="2171700" cy="369332"/>
          </a:xfrm>
          <a:prstGeom prst="rect">
            <a:avLst/>
          </a:prstGeom>
          <a:noFill/>
        </p:spPr>
        <p:txBody>
          <a:bodyPr wrap="square" rtlCol="0">
            <a:spAutoFit/>
          </a:bodyPr>
          <a:lstStyle/>
          <a:p>
            <a:r>
              <a:rPr lang="en-US" dirty="0" smtClean="0"/>
              <a:t>  </a:t>
            </a:r>
            <a:endParaRPr lang="en-US" dirty="0"/>
          </a:p>
        </p:txBody>
      </p:sp>
      <p:sp>
        <p:nvSpPr>
          <p:cNvPr id="4" name="Rectangle 3"/>
          <p:cNvSpPr/>
          <p:nvPr/>
        </p:nvSpPr>
        <p:spPr bwMode="auto">
          <a:xfrm>
            <a:off x="4047502" y="4156816"/>
            <a:ext cx="914400" cy="4346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6" name="Rectangle 5"/>
          <p:cNvSpPr/>
          <p:nvPr/>
        </p:nvSpPr>
        <p:spPr bwMode="auto">
          <a:xfrm>
            <a:off x="1973276" y="2133600"/>
            <a:ext cx="312724"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pic>
        <p:nvPicPr>
          <p:cNvPr id="8" name="Picture 7"/>
          <p:cNvPicPr>
            <a:picLocks noChangeAspect="1"/>
          </p:cNvPicPr>
          <p:nvPr/>
        </p:nvPicPr>
        <p:blipFill>
          <a:blip r:embed="rId3"/>
          <a:stretch>
            <a:fillRect/>
          </a:stretch>
        </p:blipFill>
        <p:spPr>
          <a:xfrm>
            <a:off x="37136" y="698500"/>
            <a:ext cx="8991219" cy="3892962"/>
          </a:xfrm>
          <a:prstGeom prst="rect">
            <a:avLst/>
          </a:prstGeom>
        </p:spPr>
      </p:pic>
    </p:spTree>
    <p:extLst>
      <p:ext uri="{BB962C8B-B14F-4D97-AF65-F5344CB8AC3E}">
        <p14:creationId xmlns:p14="http://schemas.microsoft.com/office/powerpoint/2010/main" val="71948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91" y="171099"/>
            <a:ext cx="7772400" cy="1143000"/>
          </a:xfrm>
        </p:spPr>
        <p:txBody>
          <a:bodyPr/>
          <a:lstStyle/>
          <a:p>
            <a:r>
              <a:rPr lang="en-US" sz="2800" dirty="0" smtClean="0"/>
              <a:t>Let’s Calculate </a:t>
            </a:r>
            <a:r>
              <a:rPr lang="en-US" sz="2800" smtClean="0"/>
              <a:t>our own SPP fingerprints!</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9</a:t>
            </a:fld>
            <a:endParaRPr lang="en-US" dirty="0"/>
          </a:p>
        </p:txBody>
      </p:sp>
      <p:sp>
        <p:nvSpPr>
          <p:cNvPr id="18" name="Rectangle 17"/>
          <p:cNvSpPr/>
          <p:nvPr/>
        </p:nvSpPr>
        <p:spPr bwMode="auto">
          <a:xfrm>
            <a:off x="228600" y="54864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10" name="TextBox 9"/>
          <p:cNvSpPr txBox="1"/>
          <p:nvPr/>
        </p:nvSpPr>
        <p:spPr>
          <a:xfrm>
            <a:off x="1234239" y="5486400"/>
            <a:ext cx="2171700" cy="369332"/>
          </a:xfrm>
          <a:prstGeom prst="rect">
            <a:avLst/>
          </a:prstGeom>
          <a:noFill/>
        </p:spPr>
        <p:txBody>
          <a:bodyPr wrap="square" rtlCol="0">
            <a:spAutoFit/>
          </a:bodyPr>
          <a:lstStyle/>
          <a:p>
            <a:r>
              <a:rPr lang="en-US" dirty="0" smtClean="0"/>
              <a:t>  </a:t>
            </a:r>
            <a:endParaRPr lang="en-US" dirty="0"/>
          </a:p>
        </p:txBody>
      </p:sp>
      <p:sp>
        <p:nvSpPr>
          <p:cNvPr id="4" name="Rectangle 3"/>
          <p:cNvSpPr/>
          <p:nvPr/>
        </p:nvSpPr>
        <p:spPr bwMode="auto">
          <a:xfrm>
            <a:off x="4047502" y="4156816"/>
            <a:ext cx="914400" cy="4346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sp>
        <p:nvSpPr>
          <p:cNvPr id="6" name="Rectangle 5"/>
          <p:cNvSpPr/>
          <p:nvPr/>
        </p:nvSpPr>
        <p:spPr bwMode="auto">
          <a:xfrm>
            <a:off x="1973276" y="2133600"/>
            <a:ext cx="312724" cy="91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5" y="2590800"/>
            <a:ext cx="4904596" cy="378991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445" y="2810650"/>
            <a:ext cx="4387554" cy="3390383"/>
          </a:xfrm>
          <a:prstGeom prst="rect">
            <a:avLst/>
          </a:prstGeom>
        </p:spPr>
      </p:pic>
      <p:cxnSp>
        <p:nvCxnSpPr>
          <p:cNvPr id="12" name="Straight Arrow Connector 11"/>
          <p:cNvCxnSpPr/>
          <p:nvPr/>
        </p:nvCxnSpPr>
        <p:spPr bwMode="auto">
          <a:xfrm flipV="1">
            <a:off x="2667000" y="3657600"/>
            <a:ext cx="0" cy="1828800"/>
          </a:xfrm>
          <a:prstGeom prst="straightConnector1">
            <a:avLst/>
          </a:prstGeom>
          <a:noFill/>
          <a:ln w="9525" cap="flat" cmpd="sng" algn="ctr">
            <a:solidFill>
              <a:srgbClr val="FF0000"/>
            </a:solidFill>
            <a:prstDash val="solid"/>
            <a:round/>
            <a:headEnd type="none" w="med" len="med"/>
            <a:tailEnd type="triangle"/>
          </a:ln>
          <a:effectLst/>
        </p:spPr>
      </p:cxnSp>
      <p:cxnSp>
        <p:nvCxnSpPr>
          <p:cNvPr id="22" name="Straight Arrow Connector 21"/>
          <p:cNvCxnSpPr/>
          <p:nvPr/>
        </p:nvCxnSpPr>
        <p:spPr bwMode="auto">
          <a:xfrm flipV="1">
            <a:off x="7239000" y="3591441"/>
            <a:ext cx="0" cy="1828800"/>
          </a:xfrm>
          <a:prstGeom prst="straightConnector1">
            <a:avLst/>
          </a:prstGeom>
          <a:noFill/>
          <a:ln w="9525" cap="flat" cmpd="sng" algn="ctr">
            <a:solidFill>
              <a:srgbClr val="FF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3" name="TextBox 22"/>
              <p:cNvSpPr txBox="1"/>
              <p:nvPr/>
            </p:nvSpPr>
            <p:spPr>
              <a:xfrm>
                <a:off x="1234239" y="767231"/>
                <a:ext cx="3090846"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𝐴𝑔</m:t>
                          </m:r>
                        </m:sub>
                      </m:sSub>
                      <m:d>
                        <m:dPr>
                          <m:ctrlPr>
                            <a:rPr lang="en-US" b="0" i="1" smtClean="0">
                              <a:latin typeface="Cambria Math" charset="0"/>
                            </a:rPr>
                          </m:ctrlPr>
                        </m:dPr>
                        <m:e>
                          <m:r>
                            <a:rPr lang="en-US" b="0" i="1" smtClean="0">
                              <a:latin typeface="Cambria Math" charset="0"/>
                            </a:rPr>
                            <m:t>400 </m:t>
                          </m:r>
                          <m:r>
                            <a:rPr lang="en-US" b="0" i="1" smtClean="0">
                              <a:latin typeface="Cambria Math" charset="0"/>
                            </a:rPr>
                            <m:t>𝑛𝑚</m:t>
                          </m:r>
                        </m:e>
                      </m:d>
                      <m:r>
                        <a:rPr lang="en-US" b="0" i="1" smtClean="0">
                          <a:latin typeface="Cambria Math" charset="0"/>
                        </a:rPr>
                        <m:t>=−4.44+0.21</m:t>
                      </m:r>
                      <m:r>
                        <a:rPr lang="en-US" b="0" i="1" smtClean="0">
                          <a:latin typeface="Cambria Math" charset="0"/>
                        </a:rPr>
                        <m:t>𝑖</m:t>
                      </m:r>
                      <m:r>
                        <a:rPr lang="en-US" b="0" i="1" smtClean="0">
                          <a:latin typeface="Cambria Math" charset="0"/>
                        </a:rPr>
                        <m:t> </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1234239" y="767231"/>
                <a:ext cx="3090846" cy="299569"/>
              </a:xfrm>
              <a:prstGeom prst="rect">
                <a:avLst/>
              </a:prstGeom>
              <a:blipFill rotWithShape="0">
                <a:blip r:embed="rId5"/>
                <a:stretch>
                  <a:fillRect l="-394" t="-132653" r="-2564" b="-1612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1181208" y="1170801"/>
                <a:ext cx="308924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𝐴𝑢</m:t>
                          </m:r>
                        </m:sub>
                      </m:sSub>
                      <m:d>
                        <m:dPr>
                          <m:ctrlPr>
                            <a:rPr lang="en-US" b="0" i="1" smtClean="0">
                              <a:latin typeface="Cambria Math" charset="0"/>
                            </a:rPr>
                          </m:ctrlPr>
                        </m:dPr>
                        <m:e>
                          <m:r>
                            <a:rPr lang="en-US" b="0" i="1" smtClean="0">
                              <a:latin typeface="Cambria Math" charset="0"/>
                            </a:rPr>
                            <m:t>400 </m:t>
                          </m:r>
                          <m:r>
                            <a:rPr lang="en-US" b="0" i="1" smtClean="0">
                              <a:latin typeface="Cambria Math" charset="0"/>
                            </a:rPr>
                            <m:t>𝑛𝑚</m:t>
                          </m:r>
                        </m:e>
                      </m:d>
                      <m:r>
                        <a:rPr lang="en-US" b="0" i="1" smtClean="0">
                          <a:latin typeface="Cambria Math" charset="0"/>
                        </a:rPr>
                        <m:t>=−1.65+5.73</m:t>
                      </m:r>
                      <m:r>
                        <a:rPr lang="en-US" b="0" i="1" smtClean="0">
                          <a:latin typeface="Cambria Math" charset="0"/>
                        </a:rPr>
                        <m:t>𝑖</m:t>
                      </m:r>
                      <m:r>
                        <a:rPr lang="en-US" b="0" i="1" smtClean="0">
                          <a:latin typeface="Cambria Math" charset="0"/>
                        </a:rPr>
                        <m:t> </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1181208" y="1170801"/>
                <a:ext cx="3089244" cy="276999"/>
              </a:xfrm>
              <a:prstGeom prst="rect">
                <a:avLst/>
              </a:prstGeom>
              <a:blipFill rotWithShape="0">
                <a:blip r:embed="rId6"/>
                <a:stretch>
                  <a:fillRect l="-592" t="-143478" r="-2367" b="-17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5048739" y="762000"/>
                <a:ext cx="3090846"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𝐴𝑔</m:t>
                          </m:r>
                        </m:sub>
                      </m:sSub>
                      <m:d>
                        <m:dPr>
                          <m:ctrlPr>
                            <a:rPr lang="en-US" b="0" i="1" smtClean="0">
                              <a:latin typeface="Cambria Math" charset="0"/>
                            </a:rPr>
                          </m:ctrlPr>
                        </m:dPr>
                        <m:e>
                          <m:r>
                            <a:rPr lang="en-US" b="0" i="1" smtClean="0">
                              <a:latin typeface="Cambria Math" charset="0"/>
                            </a:rPr>
                            <m:t>2</m:t>
                          </m:r>
                          <m:r>
                            <a:rPr lang="en-US" b="0" i="1" smtClean="0">
                              <a:latin typeface="Cambria Math" charset="0"/>
                            </a:rPr>
                            <m:t>00 </m:t>
                          </m:r>
                          <m:r>
                            <a:rPr lang="en-US" b="0" i="1" smtClean="0">
                              <a:latin typeface="Cambria Math" charset="0"/>
                            </a:rPr>
                            <m:t>𝑛𝑚</m:t>
                          </m:r>
                        </m:e>
                      </m:d>
                      <m:r>
                        <a:rPr lang="en-US" b="0" i="1" smtClean="0">
                          <a:latin typeface="Cambria Math" charset="0"/>
                        </a:rPr>
                        <m:t>=−0.33+2.92</m:t>
                      </m:r>
                      <m:r>
                        <a:rPr lang="en-US" b="0" i="1" smtClean="0">
                          <a:latin typeface="Cambria Math" charset="0"/>
                        </a:rPr>
                        <m:t>𝑖</m:t>
                      </m:r>
                      <m:r>
                        <a:rPr lang="en-US" b="0" i="1" smtClean="0">
                          <a:latin typeface="Cambria Math" charset="0"/>
                        </a:rPr>
                        <m:t> </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5048739" y="762000"/>
                <a:ext cx="3090846" cy="299569"/>
              </a:xfrm>
              <a:prstGeom prst="rect">
                <a:avLst/>
              </a:prstGeom>
              <a:blipFill rotWithShape="0">
                <a:blip r:embed="rId7"/>
                <a:stretch>
                  <a:fillRect l="-394" t="-132653" r="-2564" b="-1612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5048739" y="1143000"/>
                <a:ext cx="2917722"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𝐴𝑔</m:t>
                          </m:r>
                        </m:sub>
                      </m:sSub>
                      <m:d>
                        <m:dPr>
                          <m:ctrlPr>
                            <a:rPr lang="en-US" b="0" i="1" smtClean="0">
                              <a:latin typeface="Cambria Math" charset="0"/>
                            </a:rPr>
                          </m:ctrlPr>
                        </m:dPr>
                        <m:e>
                          <m:r>
                            <a:rPr lang="en-US" b="0" i="1" smtClean="0">
                              <a:latin typeface="Cambria Math" charset="0"/>
                            </a:rPr>
                            <m:t>2</m:t>
                          </m:r>
                          <m:r>
                            <a:rPr lang="en-US" b="0" i="1" smtClean="0">
                              <a:latin typeface="Cambria Math" charset="0"/>
                            </a:rPr>
                            <m:t>00 </m:t>
                          </m:r>
                          <m:r>
                            <a:rPr lang="en-US" b="0" i="1" smtClean="0">
                              <a:latin typeface="Cambria Math" charset="0"/>
                            </a:rPr>
                            <m:t>𝑛𝑚</m:t>
                          </m:r>
                        </m:e>
                      </m:d>
                      <m:r>
                        <a:rPr lang="en-US" b="0" i="1" smtClean="0">
                          <a:latin typeface="Cambria Math" charset="0"/>
                        </a:rPr>
                        <m:t>=0.19+3.33</m:t>
                      </m:r>
                      <m:r>
                        <a:rPr lang="en-US" b="0" i="1" smtClean="0">
                          <a:latin typeface="Cambria Math" charset="0"/>
                        </a:rPr>
                        <m:t>𝑖</m:t>
                      </m:r>
                      <m:r>
                        <a:rPr lang="en-US" b="0" i="1" smtClean="0">
                          <a:latin typeface="Cambria Math" charset="0"/>
                        </a:rPr>
                        <m:t> </m:t>
                      </m:r>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5048739" y="1143000"/>
                <a:ext cx="2917722" cy="299569"/>
              </a:xfrm>
              <a:prstGeom prst="rect">
                <a:avLst/>
              </a:prstGeom>
              <a:blipFill rotWithShape="0">
                <a:blip r:embed="rId8"/>
                <a:stretch>
                  <a:fillRect l="-626" t="-134694" r="-2714" b="-159184"/>
                </a:stretch>
              </a:blipFill>
            </p:spPr>
            <p:txBody>
              <a:bodyPr/>
              <a:lstStyle/>
              <a:p>
                <a:r>
                  <a:rPr lang="en-US">
                    <a:noFill/>
                  </a:rPr>
                  <a:t> </a:t>
                </a:r>
              </a:p>
            </p:txBody>
          </p:sp>
        </mc:Fallback>
      </mc:AlternateContent>
      <p:cxnSp>
        <p:nvCxnSpPr>
          <p:cNvPr id="30" name="Straight Arrow Connector 29"/>
          <p:cNvCxnSpPr/>
          <p:nvPr/>
        </p:nvCxnSpPr>
        <p:spPr bwMode="auto">
          <a:xfrm flipV="1">
            <a:off x="914400" y="3677062"/>
            <a:ext cx="0" cy="1828800"/>
          </a:xfrm>
          <a:prstGeom prst="straightConnector1">
            <a:avLst/>
          </a:prstGeom>
          <a:noFill/>
          <a:ln w="9525" cap="flat" cmpd="sng" algn="ctr">
            <a:solidFill>
              <a:srgbClr val="FF0000"/>
            </a:solidFill>
            <a:prstDash val="solid"/>
            <a:round/>
            <a:headEnd type="none" w="med" len="med"/>
            <a:tailEnd type="triangle"/>
          </a:ln>
          <a:effectLst/>
        </p:spPr>
      </p:cxnSp>
      <p:cxnSp>
        <p:nvCxnSpPr>
          <p:cNvPr id="31" name="Straight Arrow Connector 30"/>
          <p:cNvCxnSpPr/>
          <p:nvPr/>
        </p:nvCxnSpPr>
        <p:spPr bwMode="auto">
          <a:xfrm flipV="1">
            <a:off x="5562600" y="3657600"/>
            <a:ext cx="0" cy="1762641"/>
          </a:xfrm>
          <a:prstGeom prst="straightConnector1">
            <a:avLst/>
          </a:prstGeom>
          <a:noFill/>
          <a:ln w="9525" cap="flat" cmpd="sng" algn="ctr">
            <a:solidFill>
              <a:srgbClr val="FF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3" name="TextBox 32"/>
              <p:cNvSpPr txBox="1"/>
              <p:nvPr/>
            </p:nvSpPr>
            <p:spPr>
              <a:xfrm>
                <a:off x="3278349" y="1524000"/>
                <a:ext cx="2769925" cy="15028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𝜖</m:t>
                          </m:r>
                        </m:e>
                        <m:sub>
                          <m:r>
                            <a:rPr lang="en-US" b="0" i="1" smtClean="0">
                              <a:latin typeface="Cambria Math" charset="0"/>
                            </a:rPr>
                            <m:t>𝐷</m:t>
                          </m:r>
                        </m:sub>
                      </m:sSub>
                      <m:r>
                        <a:rPr lang="en-US" b="0" i="1" smtClean="0">
                          <a:latin typeface="Cambria Math" charset="0"/>
                        </a:rPr>
                        <m:t>=1.0,</m:t>
                      </m:r>
                    </m:oMath>
                  </m:oMathPara>
                </a14:m>
                <a:endParaRPr lang="en-US" b="0" i="1" dirty="0" smtClean="0">
                  <a:latin typeface="Cambria Math" charset="0"/>
                </a:endParaRPr>
              </a:p>
              <a:p>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𝜔</m:t>
                          </m:r>
                        </m:num>
                        <m:den>
                          <m:r>
                            <a:rPr lang="en-US" b="0" i="1" smtClean="0">
                              <a:latin typeface="Cambria Math" charset="0"/>
                            </a:rPr>
                            <m:t>𝑐</m:t>
                          </m:r>
                        </m:den>
                      </m:f>
                      <m:r>
                        <a:rPr lang="en-US" b="0" i="1" smtClean="0">
                          <a:latin typeface="Cambria Math" charset="0"/>
                        </a:rPr>
                        <m:t>=31.42 </m:t>
                      </m:r>
                      <m:r>
                        <a:rPr lang="en-US" b="0" i="1" smtClean="0">
                          <a:latin typeface="Cambria Math" charset="0"/>
                        </a:rPr>
                        <m:t>𝜇</m:t>
                      </m:r>
                      <m:sSup>
                        <m:sSupPr>
                          <m:ctrlPr>
                            <a:rPr lang="en-US" b="0" i="1" smtClean="0">
                              <a:latin typeface="Cambria Math" charset="0"/>
                            </a:rPr>
                          </m:ctrlPr>
                        </m:sSupPr>
                        <m:e>
                          <m:r>
                            <a:rPr lang="en-US" b="0" i="1" smtClean="0">
                              <a:latin typeface="Cambria Math" charset="0"/>
                            </a:rPr>
                            <m:t>𝑚</m:t>
                          </m:r>
                        </m:e>
                        <m:sup>
                          <m:r>
                            <a:rPr lang="en-US" b="0" i="1" smtClean="0">
                              <a:latin typeface="Cambria Math" charset="0"/>
                            </a:rPr>
                            <m:t>−1</m:t>
                          </m:r>
                        </m:sup>
                      </m:sSup>
                      <m:r>
                        <a:rPr lang="en-US" b="0" i="1" smtClean="0">
                          <a:latin typeface="Cambria Math" charset="0"/>
                        </a:rPr>
                        <m:t> @ 200 </m:t>
                      </m:r>
                      <m:r>
                        <a:rPr lang="en-US" b="0" i="1" smtClean="0">
                          <a:latin typeface="Cambria Math" charset="0"/>
                        </a:rPr>
                        <m:t>𝑛𝑚</m:t>
                      </m:r>
                    </m:oMath>
                  </m:oMathPara>
                </a14:m>
                <a:endParaRPr lang="en-US" b="0" i="1" dirty="0" smtClean="0">
                  <a:latin typeface="Cambria Math" charset="0"/>
                </a:endParaRPr>
              </a:p>
              <a:p>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𝜔</m:t>
                          </m:r>
                        </m:num>
                        <m:den>
                          <m:r>
                            <a:rPr lang="en-US" b="0" i="1" smtClean="0">
                              <a:latin typeface="Cambria Math" charset="0"/>
                            </a:rPr>
                            <m:t>𝑐</m:t>
                          </m:r>
                        </m:den>
                      </m:f>
                      <m:r>
                        <a:rPr lang="en-US" b="0" i="1" smtClean="0">
                          <a:latin typeface="Cambria Math" charset="0"/>
                        </a:rPr>
                        <m:t>=15.70 </m:t>
                      </m:r>
                      <m:r>
                        <a:rPr lang="en-US" b="0" i="1" smtClean="0">
                          <a:latin typeface="Cambria Math" charset="0"/>
                        </a:rPr>
                        <m:t>𝜇</m:t>
                      </m:r>
                      <m:sSup>
                        <m:sSupPr>
                          <m:ctrlPr>
                            <a:rPr lang="en-US" b="0" i="1" smtClean="0">
                              <a:latin typeface="Cambria Math" charset="0"/>
                            </a:rPr>
                          </m:ctrlPr>
                        </m:sSupPr>
                        <m:e>
                          <m:r>
                            <a:rPr lang="en-US" b="0" i="1" smtClean="0">
                              <a:latin typeface="Cambria Math" charset="0"/>
                            </a:rPr>
                            <m:t>𝑚</m:t>
                          </m:r>
                        </m:e>
                        <m:sup>
                          <m:r>
                            <a:rPr lang="en-US" b="0" i="1" smtClean="0">
                              <a:latin typeface="Cambria Math" charset="0"/>
                            </a:rPr>
                            <m:t>−1</m:t>
                          </m:r>
                        </m:sup>
                      </m:sSup>
                      <m:r>
                        <a:rPr lang="en-US" b="0" i="1" smtClean="0">
                          <a:latin typeface="Cambria Math" charset="0"/>
                        </a:rPr>
                        <m:t> @ 400 </m:t>
                      </m:r>
                      <m:r>
                        <a:rPr lang="en-US" b="0" i="1" smtClean="0">
                          <a:latin typeface="Cambria Math" charset="0"/>
                        </a:rPr>
                        <m:t>𝑛𝑚</m:t>
                      </m:r>
                    </m:oMath>
                  </m:oMathPara>
                </a14:m>
                <a:endParaRPr lang="en-US" b="0" i="1" dirty="0" smtClean="0">
                  <a:latin typeface="Cambria Math" charset="0"/>
                </a:endParaRPr>
              </a:p>
              <a:p>
                <a14:m>
                  <m:oMathPara xmlns:m="http://schemas.openxmlformats.org/officeDocument/2006/math">
                    <m:oMathParaPr>
                      <m:jc m:val="centerGroup"/>
                    </m:oMathParaPr>
                    <m:oMath xmlns:m="http://schemas.openxmlformats.org/officeDocument/2006/math">
                      <m:r>
                        <a:rPr lang="en-US" b="0" i="1" smtClean="0">
                          <a:latin typeface="Cambria Math" charset="0"/>
                        </a:rPr>
                        <m:t>  </m:t>
                      </m:r>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3278349" y="1524000"/>
                <a:ext cx="2769925" cy="1502847"/>
              </a:xfrm>
              <a:prstGeom prst="rect">
                <a:avLst/>
              </a:prstGeom>
              <a:blipFill rotWithShape="0">
                <a:blip r:embed="rId9"/>
                <a:stretch>
                  <a:fillRect b="-31984"/>
                </a:stretch>
              </a:blipFill>
            </p:spPr>
            <p:txBody>
              <a:bodyPr/>
              <a:lstStyle/>
              <a:p>
                <a:r>
                  <a:rPr lang="en-US">
                    <a:noFill/>
                  </a:rPr>
                  <a:t> </a:t>
                </a:r>
              </a:p>
            </p:txBody>
          </p:sp>
        </mc:Fallback>
      </mc:AlternateContent>
    </p:spTree>
    <p:extLst>
      <p:ext uri="{BB962C8B-B14F-4D97-AF65-F5344CB8AC3E}">
        <p14:creationId xmlns:p14="http://schemas.microsoft.com/office/powerpoint/2010/main" val="1902644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Blue design">
  <a:themeElements>
    <a:clrScheme name="Custom 7">
      <a:dk1>
        <a:srgbClr val="616161"/>
      </a:dk1>
      <a:lt1>
        <a:srgbClr val="FFFFFF"/>
      </a:lt1>
      <a:dk2>
        <a:srgbClr val="1F497D"/>
      </a:dk2>
      <a:lt2>
        <a:srgbClr val="D2D2D2"/>
      </a:lt2>
      <a:accent1>
        <a:srgbClr val="A6C4DE"/>
      </a:accent1>
      <a:accent2>
        <a:srgbClr val="D8AC28"/>
      </a:accent2>
      <a:accent3>
        <a:srgbClr val="A22B38"/>
      </a:accent3>
      <a:accent4>
        <a:srgbClr val="7AB800"/>
      </a:accent4>
      <a:accent5>
        <a:srgbClr val="9D7D9E"/>
      </a:accent5>
      <a:accent6>
        <a:srgbClr val="BF5C28"/>
      </a:accent6>
      <a:hlink>
        <a:srgbClr val="4D8ABE"/>
      </a:hlink>
      <a:folHlink>
        <a:srgbClr val="4D8ABE"/>
      </a:folHlink>
    </a:clrScheme>
    <a:fontScheme name="Blue design">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Blue design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11">
      <a:dk1>
        <a:srgbClr val="616161"/>
      </a:dk1>
      <a:lt1>
        <a:sysClr val="window" lastClr="FFFFFF"/>
      </a:lt1>
      <a:dk2>
        <a:srgbClr val="1F497D"/>
      </a:dk2>
      <a:lt2>
        <a:srgbClr val="D2D2D2"/>
      </a:lt2>
      <a:accent1>
        <a:srgbClr val="A6C4DE"/>
      </a:accent1>
      <a:accent2>
        <a:srgbClr val="D8AC28"/>
      </a:accent2>
      <a:accent3>
        <a:srgbClr val="A22B38"/>
      </a:accent3>
      <a:accent4>
        <a:srgbClr val="7AB800"/>
      </a:accent4>
      <a:accent5>
        <a:srgbClr val="4B7D9E"/>
      </a:accent5>
      <a:accent6>
        <a:srgbClr val="BF5C28"/>
      </a:accent6>
      <a:hlink>
        <a:srgbClr val="4D8ABE"/>
      </a:hlink>
      <a:folHlink>
        <a:srgbClr val="4D8A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67287</TotalTime>
  <Words>1856</Words>
  <Application>Microsoft Macintosh PowerPoint</Application>
  <PresentationFormat>On-screen Show (4:3)</PresentationFormat>
  <Paragraphs>234</Paragraphs>
  <Slides>30</Slides>
  <Notes>15</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1" baseType="lpstr">
      <vt:lpstr>Calibri</vt:lpstr>
      <vt:lpstr>Cambria Math</vt:lpstr>
      <vt:lpstr>ＭＳ Ｐゴシック</vt:lpstr>
      <vt:lpstr>Source Sans Pro</vt:lpstr>
      <vt:lpstr>Times New Roman</vt:lpstr>
      <vt:lpstr>Trebuchet MS</vt:lpstr>
      <vt:lpstr>verdana</vt:lpstr>
      <vt:lpstr>Wingdings</vt:lpstr>
      <vt:lpstr>Arial</vt:lpstr>
      <vt:lpstr>Blue design</vt:lpstr>
      <vt:lpstr>Equation</vt:lpstr>
      <vt:lpstr>Surface Plasmon Polaritons – Light confined to 2D</vt:lpstr>
      <vt:lpstr>Why confine light?</vt:lpstr>
      <vt:lpstr>What is an SPP? </vt:lpstr>
      <vt:lpstr>Light confined to Two Dimensions</vt:lpstr>
      <vt:lpstr>Light confined to Two Dimensions</vt:lpstr>
      <vt:lpstr>Predicted ~1957 by Rufus Ritchie Proposed that SPPs could be excited by firing energetic electrons at thin metal films</vt:lpstr>
      <vt:lpstr>SPP Dispersion</vt:lpstr>
      <vt:lpstr>Let’s Calculate our own SPP fingerprints!</vt:lpstr>
      <vt:lpstr>Let’s Calculate our own SPP fingerprints!</vt:lpstr>
      <vt:lpstr>Let’s Calculate our own SPP fingerprints!</vt:lpstr>
      <vt:lpstr>How to excite SPPs?</vt:lpstr>
      <vt:lpstr>PowerPoint Presentation</vt:lpstr>
      <vt:lpstr>PowerPoint Presentation</vt:lpstr>
      <vt:lpstr>PowerPoint Presentation</vt:lpstr>
      <vt:lpstr>PowerPoint Presentation</vt:lpstr>
      <vt:lpstr>PowerPoint Presentation</vt:lpstr>
      <vt:lpstr>How do you excite SPPs?</vt:lpstr>
      <vt:lpstr>How do you excite SPPs?</vt:lpstr>
      <vt:lpstr>What’s excited at the Kretschmann-Raether minimum?  A Perfectly Absorbing Mode!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Light confined to One Dimension?</vt:lpstr>
      <vt:lpstr>Light confined to One Dimension?</vt:lpstr>
      <vt:lpstr>Generalization of Snell’s law for SPPs?</vt:lpstr>
      <vt:lpstr>Generalization of Snell’s law for SPPs?</vt:lpstr>
    </vt:vector>
  </TitlesOfParts>
  <Company>Argonne National Laboratory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Betty Waterman</dc:creator>
  <cp:lastModifiedBy>Foley, Jonathan</cp:lastModifiedBy>
  <cp:revision>388</cp:revision>
  <dcterms:created xsi:type="dcterms:W3CDTF">2009-09-22T20:45:55Z</dcterms:created>
  <dcterms:modified xsi:type="dcterms:W3CDTF">2017-09-13T10:06:20Z</dcterms:modified>
</cp:coreProperties>
</file>